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618" r:id="rId2"/>
    <p:sldId id="549" r:id="rId3"/>
    <p:sldId id="522" r:id="rId4"/>
    <p:sldId id="521" r:id="rId5"/>
    <p:sldId id="551" r:id="rId6"/>
    <p:sldId id="550" r:id="rId7"/>
    <p:sldId id="488" r:id="rId8"/>
    <p:sldId id="552" r:id="rId9"/>
    <p:sldId id="621" r:id="rId10"/>
    <p:sldId id="553" r:id="rId11"/>
    <p:sldId id="557" r:id="rId12"/>
    <p:sldId id="625" r:id="rId13"/>
    <p:sldId id="627" r:id="rId14"/>
    <p:sldId id="628" r:id="rId15"/>
    <p:sldId id="629" r:id="rId16"/>
    <p:sldId id="631" r:id="rId17"/>
    <p:sldId id="563" r:id="rId18"/>
    <p:sldId id="567" r:id="rId19"/>
    <p:sldId id="633" r:id="rId20"/>
    <p:sldId id="639" r:id="rId21"/>
    <p:sldId id="646" r:id="rId22"/>
    <p:sldId id="54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B4FF"/>
    <a:srgbClr val="64D9E3"/>
    <a:srgbClr val="FF7B10"/>
    <a:srgbClr val="000000"/>
    <a:srgbClr val="1C3FFF"/>
    <a:srgbClr val="1623FF"/>
    <a:srgbClr val="2B40FF"/>
    <a:srgbClr val="FF5153"/>
    <a:srgbClr val="FF0816"/>
    <a:srgbClr val="22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87072" autoAdjust="0"/>
  </p:normalViewPr>
  <p:slideViewPr>
    <p:cSldViewPr snapToGrid="0" snapToObjects="1">
      <p:cViewPr varScale="1">
        <p:scale>
          <a:sx n="75" d="100"/>
          <a:sy n="75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740C-E1CC-204D-ADDF-4AB9A075B4D8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4920B-18F0-CA46-B418-9287C2043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MAssive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Cluster Survey (MACS) is an ongoing project aimed at the compilation and characterization of a statistically complete sample of very X-ray luminous (and thus, by inference, massive), distant clusters of galaxies. The primary goal of MACS was to increase the number of known massive clusters at z &gt; 0.3 from a handful to a hundred. The final MACS cluster sample has greatly improved our ability to study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quantitatively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physical and cosmological parameters driving cluster evolution at redshifts and luminosities poorly sampled by all previous cluster surveys.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= 0.45 corresponds to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lookback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of ~5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MAssive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Cluster Survey (MACS) is an ongoing project aimed at the compilation and characterization of a statistically complete sample of very X-ray luminous (and thus, by inference, massive), distant clusters of galaxies. The primary goal of MACS was to increase the number of known massive clusters at z &gt; 0.3 from a handful to a hundred. The final MACS cluster sample has greatly improved our ability to study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quantitatively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physical and cosmological parameters driving cluster evolution at redshifts and luminosities poorly sampled by all previous cluster surveys.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= 0.45 corresponds to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lookback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of ~5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MAssive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Cluster Survey (MACS) is an ongoing project aimed at the compilation and characterization of a statistically complete sample of very X-ray luminous (and thus, by inference, massive), distant clusters of galaxies. The primary goal of MACS was to increase the number of known massive clusters at z &gt; 0.3 from a handful to a hundred. The final MACS cluster sample has greatly improved our ability to study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quantitatively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physical and cosmological parameters driving cluster evolution at redshifts and luminosities poorly sampled by all previous cluster surveys.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= 0.45 corresponds to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lookback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of ~5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R</a:t>
            </a:r>
            <a:r>
              <a:rPr lang="en-US" sz="1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1200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  <a:sym typeface="Symbol"/>
              </a:rPr>
              <a:t>M</a:t>
            </a:r>
            <a:r>
              <a:rPr lang="en-US" sz="1200" baseline="30000" dirty="0" smtClean="0">
                <a:latin typeface="Times New Roman"/>
                <a:cs typeface="Times New Roman"/>
                <a:sym typeface="Symbol"/>
              </a:rPr>
              <a:t> 2 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in simulations by </a:t>
            </a:r>
            <a:r>
              <a:rPr lang="en-US" sz="1200" baseline="0" dirty="0" err="1" smtClean="0">
                <a:latin typeface="Times New Roman"/>
                <a:cs typeface="Times New Roman"/>
                <a:sym typeface="Symbol"/>
              </a:rPr>
              <a:t>Naab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 et al. 2009</a:t>
            </a:r>
          </a:p>
          <a:p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Minor mergers: 1/10</a:t>
            </a:r>
            <a:r>
              <a:rPr lang="en-US" sz="1200" baseline="30000" dirty="0" smtClean="0">
                <a:latin typeface="Times New Roman"/>
                <a:cs typeface="Times New Roman"/>
                <a:sym typeface="Symbol"/>
              </a:rPr>
              <a:t>th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 primary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R</a:t>
            </a:r>
            <a:r>
              <a:rPr lang="en-US" sz="1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1200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  <a:sym typeface="Symbol"/>
              </a:rPr>
              <a:t>M</a:t>
            </a:r>
            <a:r>
              <a:rPr lang="en-US" sz="1200" baseline="30000" dirty="0" smtClean="0">
                <a:latin typeface="Times New Roman"/>
                <a:cs typeface="Times New Roman"/>
                <a:sym typeface="Symbol"/>
              </a:rPr>
              <a:t> 2 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in simulations by </a:t>
            </a:r>
            <a:r>
              <a:rPr lang="en-US" sz="1200" baseline="0" dirty="0" err="1" smtClean="0">
                <a:latin typeface="Times New Roman"/>
                <a:cs typeface="Times New Roman"/>
                <a:sym typeface="Symbol"/>
              </a:rPr>
              <a:t>Naab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 et al.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R</a:t>
            </a:r>
            <a:r>
              <a:rPr lang="en-US" sz="1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1200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  <a:sym typeface="Symbol"/>
              </a:rPr>
              <a:t>M</a:t>
            </a:r>
            <a:r>
              <a:rPr lang="en-US" sz="1200" baseline="30000" dirty="0" smtClean="0">
                <a:latin typeface="Times New Roman"/>
                <a:cs typeface="Times New Roman"/>
                <a:sym typeface="Symbol"/>
              </a:rPr>
              <a:t> 2 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in simulations by </a:t>
            </a:r>
            <a:r>
              <a:rPr lang="en-US" sz="1200" baseline="0" dirty="0" err="1" smtClean="0">
                <a:latin typeface="Times New Roman"/>
                <a:cs typeface="Times New Roman"/>
                <a:sym typeface="Symbol"/>
              </a:rPr>
              <a:t>Naab</a:t>
            </a:r>
            <a:r>
              <a:rPr lang="en-US" sz="1200" baseline="0" dirty="0" smtClean="0">
                <a:latin typeface="Times New Roman"/>
                <a:cs typeface="Times New Roman"/>
                <a:sym typeface="Symbol"/>
              </a:rPr>
              <a:t> et al.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920B-18F0-CA46-B418-9287C204357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5E570-0034-C343-82C9-B785791F655E}" type="datetimeFigureOut">
              <a:rPr lang="en-US" smtClean="0"/>
              <a:pPr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A227-CF20-6C40-A0CB-A18F5DE2F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2">
            <a:alphaModFix/>
          </a:blip>
          <a:srcRect l="-530" t="40662" r="12973" b="3806"/>
          <a:stretch/>
        </p:blipFill>
        <p:spPr>
          <a:xfrm rot="120000">
            <a:off x="-1081674" y="1631337"/>
            <a:ext cx="10334603" cy="6587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9144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i="1" dirty="0" smtClean="0"/>
          </a:p>
          <a:p>
            <a:pPr algn="ctr"/>
            <a:r>
              <a:rPr lang="en-US" sz="2800" i="1" dirty="0" smtClean="0"/>
              <a:t>Formation </a:t>
            </a:r>
            <a:r>
              <a:rPr lang="en-US" sz="2800" i="1" dirty="0"/>
              <a:t>and growth of Clusters and its galaxies </a:t>
            </a:r>
            <a:r>
              <a:rPr lang="en-US" sz="2800" i="1" dirty="0" smtClean="0"/>
              <a:t>I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smtClean="0">
                <a:latin typeface="Times"/>
                <a:cs typeface="Times"/>
              </a:rPr>
              <a:t>Cosmic Growth of BCGs 											(and their Globular Cluster population) </a:t>
            </a:r>
            <a:endParaRPr lang="en-US" sz="1200" dirty="0" smtClean="0">
              <a:latin typeface="Times"/>
              <a:cs typeface="Times"/>
            </a:endParaRPr>
          </a:p>
          <a:p>
            <a:pPr algn="ctr"/>
            <a:r>
              <a:rPr lang="en-US" sz="1200" dirty="0" smtClean="0">
                <a:latin typeface="Times"/>
                <a:cs typeface="Time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355" y="1812484"/>
            <a:ext cx="441124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Jeremy Lim (University of Hong Kong)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err="1" smtClean="0">
                <a:solidFill>
                  <a:srgbClr val="FFFF00"/>
                </a:solidFill>
                <a:latin typeface="Times"/>
                <a:cs typeface="Times"/>
              </a:rPr>
              <a:t>Youichi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"/>
                <a:cs typeface="Times"/>
              </a:rPr>
              <a:t>Ohyama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(ASIAA, Taiwan)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Thomas </a:t>
            </a:r>
            <a:r>
              <a:rPr lang="en-US" sz="2000" dirty="0" err="1" smtClean="0">
                <a:solidFill>
                  <a:srgbClr val="FFFF00"/>
                </a:solidFill>
                <a:latin typeface="Times"/>
                <a:cs typeface="Times"/>
              </a:rPr>
              <a:t>Broadhurst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(</a:t>
            </a:r>
            <a:r>
              <a:rPr lang="en-US" sz="2000" dirty="0" err="1" smtClean="0">
                <a:solidFill>
                  <a:srgbClr val="FFFF00"/>
                </a:solidFill>
                <a:latin typeface="Times"/>
                <a:cs typeface="Times"/>
              </a:rPr>
              <a:t>Ikerbasque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, Spain)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2" y="54994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79755" y="1826595"/>
            <a:ext cx="3657865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Emily Wong (Research Assistant)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Juno Lee (MPhil, HKU)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Rex Lam (UCLA, USA)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Bryan Zhang (HKU)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Lilian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Lee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(HKU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Michael Leung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(HKU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Florence Tsang (HKU)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Andrew Wei (High school)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346200" y="2882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907" y="6420366"/>
            <a:ext cx="517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BCG Perseus cluster (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red</a:t>
            </a:r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 = Hα, </a:t>
            </a:r>
            <a:r>
              <a:rPr lang="en-US" dirty="0" smtClean="0">
                <a:solidFill>
                  <a:srgbClr val="22B4FF"/>
                </a:solidFill>
                <a:latin typeface="Times"/>
                <a:cs typeface="Times"/>
              </a:rPr>
              <a:t>blue </a:t>
            </a:r>
            <a:r>
              <a:rPr lang="en-US" smtClean="0">
                <a:solidFill>
                  <a:schemeClr val="bg1"/>
                </a:solidFill>
                <a:latin typeface="Times"/>
                <a:cs typeface="Times"/>
              </a:rPr>
              <a:t>= “young” </a:t>
            </a:r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stars)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6134" y="6331466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RGC grant: </a:t>
            </a:r>
            <a:r>
              <a:rPr lang="en-US" dirty="0">
                <a:solidFill>
                  <a:srgbClr val="FFFFFF"/>
                </a:solidFill>
              </a:rPr>
              <a:t> 17303414</a:t>
            </a:r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"/>
              </a:rPr>
              <a:t>Gas and Star Formation in BCGs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BCGs in cool-core (relaxed) clusters preferentially exhibit: 				-	luminous optical emission-line nebulae (</a:t>
            </a:r>
            <a:r>
              <a:rPr lang="en-US" sz="2200" dirty="0">
                <a:latin typeface="Times New Roman"/>
                <a:cs typeface="Times New Roman"/>
              </a:rPr>
              <a:t>Heckman+89; Liu+12</a:t>
            </a:r>
            <a:r>
              <a:rPr lang="en-US" sz="2200" dirty="0" smtClean="0">
                <a:latin typeface="Times New Roman"/>
                <a:cs typeface="Times New Roman"/>
              </a:rPr>
              <a:t>; 					Tremblay</a:t>
            </a:r>
            <a:r>
              <a:rPr lang="en-US" sz="2200" dirty="0">
                <a:latin typeface="Times New Roman"/>
                <a:cs typeface="Times New Roman"/>
              </a:rPr>
              <a:t>+15), </a:t>
            </a:r>
            <a:r>
              <a:rPr lang="en-US" sz="2200" dirty="0" smtClean="0">
                <a:latin typeface="Times New Roman"/>
                <a:cs typeface="Times New Roman"/>
              </a:rPr>
              <a:t>peculiar integrated spectra more similar to LINERs than 			H</a:t>
            </a:r>
            <a:r>
              <a:rPr lang="en-US" sz="2000" dirty="0" smtClean="0">
                <a:latin typeface="Times New Roman"/>
                <a:cs typeface="Times New Roman"/>
              </a:rPr>
              <a:t>II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regions (</a:t>
            </a:r>
            <a:r>
              <a:rPr lang="en-US" sz="2200" dirty="0">
                <a:latin typeface="Times New Roman"/>
                <a:cs typeface="Times New Roman"/>
              </a:rPr>
              <a:t>Heckman+</a:t>
            </a:r>
            <a:r>
              <a:rPr lang="en-US" sz="2200" dirty="0" smtClean="0">
                <a:latin typeface="Times New Roman"/>
                <a:cs typeface="Times New Roman"/>
              </a:rPr>
              <a:t>89; Ferland+09) 								-	excess-blue and/or UV continuum tracing star formation 						(McNamara&amp;O’Connell89; Rafferty+08; Donahue+10)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-2" t="2004" r="-429" b="-1"/>
          <a:stretch/>
        </p:blipFill>
        <p:spPr bwMode="auto">
          <a:xfrm>
            <a:off x="1179067" y="2952166"/>
            <a:ext cx="7314021" cy="37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37182" y="2944697"/>
            <a:ext cx="2238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"/>
                <a:cs typeface="Times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ool-core cluster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1607" y="2944697"/>
            <a:ext cx="277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non-cool-core cluster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33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Multi-phase gas: ionized + atomic + molecular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163" r="7040"/>
          <a:stretch/>
        </p:blipFill>
        <p:spPr>
          <a:xfrm flipH="1">
            <a:off x="1067050" y="1258009"/>
            <a:ext cx="3564518" cy="55440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67050" y="1264003"/>
            <a:ext cx="1690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Perseus BCG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Hα + [NII]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410305" y="1382626"/>
            <a:ext cx="12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30˝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(10.8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kpc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16200000">
            <a:off x="4105989" y="1068861"/>
            <a:ext cx="0" cy="65174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1391" y="1938963"/>
            <a:ext cx="5102825" cy="5263638"/>
            <a:chOff x="689621" y="1938963"/>
            <a:chExt cx="5102825" cy="52636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alphaModFix amt="50000"/>
            </a:blip>
            <a:srcRect l="49977" b="43228"/>
            <a:stretch/>
          </p:blipFill>
          <p:spPr>
            <a:xfrm>
              <a:off x="689621" y="1938963"/>
              <a:ext cx="5102825" cy="5263638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9621" y="6467277"/>
              <a:ext cx="1174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Fabian+06</a:t>
              </a:r>
              <a:endParaRPr lang="en-US" dirty="0">
                <a:latin typeface="Times"/>
                <a:cs typeface="Times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86080" y="3552706"/>
            <a:ext cx="3657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Nebular X-ray gas comprise </a:t>
            </a:r>
            <a:r>
              <a:rPr lang="en-US" sz="2200" dirty="0" err="1" smtClean="0">
                <a:latin typeface="Times New Roman"/>
                <a:cs typeface="Times New Roman"/>
              </a:rPr>
              <a:t>intracluster</a:t>
            </a:r>
            <a:r>
              <a:rPr lang="en-US" sz="2200" dirty="0" smtClean="0">
                <a:latin typeface="Times New Roman"/>
                <a:cs typeface="Times New Roman"/>
              </a:rPr>
              <a:t> X-ray gas that penetrates into and energizes cooler nebular gas (Fabian11)?</a:t>
            </a:r>
          </a:p>
        </p:txBody>
      </p:sp>
    </p:spTree>
    <p:extLst>
      <p:ext uri="{BB962C8B-B14F-4D97-AF65-F5344CB8AC3E}">
        <p14:creationId xmlns:p14="http://schemas.microsoft.com/office/powerpoint/2010/main" val="131779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Multi-phase gas: ionized + atomic + molecular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163" r="7040"/>
          <a:stretch/>
        </p:blipFill>
        <p:spPr>
          <a:xfrm flipH="1">
            <a:off x="1067050" y="1258009"/>
            <a:ext cx="3564518" cy="55440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67050" y="1264003"/>
            <a:ext cx="1690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Perseus BCG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Hα + [NII]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410305" y="1382626"/>
            <a:ext cx="12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30˝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(10.8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kpc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16200000">
            <a:off x="4105989" y="1068861"/>
            <a:ext cx="0" cy="65174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3250" b="6096"/>
          <a:stretch/>
        </p:blipFill>
        <p:spPr bwMode="auto">
          <a:xfrm>
            <a:off x="962970" y="1953439"/>
            <a:ext cx="7462273" cy="5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09918" y="2447344"/>
            <a:ext cx="169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  <a:latin typeface="Times"/>
                <a:cs typeface="Times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 (2.12 um)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272" y="6432677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Lim+12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6240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3250" b="6096"/>
          <a:stretch/>
        </p:blipFill>
        <p:spPr bwMode="auto">
          <a:xfrm>
            <a:off x="962970" y="1953439"/>
            <a:ext cx="7462273" cy="5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Multi-phase gas: ionized + atomic + molecular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918" y="2447344"/>
            <a:ext cx="169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  <a:latin typeface="Times"/>
                <a:cs typeface="Times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 (2.12 um)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272" y="6432677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Lim+12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7050" y="1258009"/>
            <a:ext cx="3564518" cy="5544000"/>
            <a:chOff x="1515280" y="1258009"/>
            <a:chExt cx="3564518" cy="55440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6163" r="7040"/>
            <a:stretch/>
          </p:blipFill>
          <p:spPr>
            <a:xfrm flipH="1">
              <a:off x="1515280" y="1258009"/>
              <a:ext cx="3564518" cy="55440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515280" y="1264003"/>
              <a:ext cx="169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Perseus BCG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Hα + [NII]</a:t>
              </a:r>
              <a:endParaRPr lang="en-US" sz="200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58535" y="1382626"/>
              <a:ext cx="1221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   30˝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(10.8 </a:t>
              </a:r>
              <a:r>
                <a:rPr lang="en-US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kpc</a:t>
              </a:r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>
              <a:off x="4554219" y="1068861"/>
              <a:ext cx="0" cy="65174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007968" y="1584160"/>
            <a:ext cx="3060272" cy="5022561"/>
            <a:chOff x="5456198" y="1584160"/>
            <a:chExt cx="3060272" cy="5022561"/>
          </a:xfrm>
        </p:grpSpPr>
        <p:sp>
          <p:nvSpPr>
            <p:cNvPr id="18" name="TextBox 17"/>
            <p:cNvSpPr txBox="1"/>
            <p:nvPr/>
          </p:nvSpPr>
          <p:spPr>
            <a:xfrm>
              <a:off x="6362015" y="1584160"/>
              <a:ext cx="1220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Times"/>
                  <a:cs typeface="Times"/>
                </a:rPr>
                <a:t>CO(2-1)</a:t>
              </a:r>
              <a:endParaRPr lang="en-US" sz="20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7E7F7D"/>
                </a:clrFrom>
                <a:clrTo>
                  <a:srgbClr val="7E7F7D">
                    <a:alpha val="0"/>
                  </a:srgbClr>
                </a:clrTo>
              </a:clrChange>
              <a:alphaModFix amt="55000"/>
            </a:blip>
            <a:srcRect l="10388" t="-1" r="45642" b="6752"/>
            <a:stretch/>
          </p:blipFill>
          <p:spPr>
            <a:xfrm>
              <a:off x="5456198" y="2088721"/>
              <a:ext cx="3015449" cy="4518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5182" y="6066497"/>
              <a:ext cx="1321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Salomé+06</a:t>
              </a:r>
              <a:endParaRPr lang="en-US" dirty="0">
                <a:latin typeface="Times"/>
                <a:cs typeface="Time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82971" y="1201546"/>
            <a:ext cx="441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Galactic </a:t>
            </a:r>
            <a:r>
              <a:rPr lang="en-US" sz="2200" i="1" dirty="0" smtClean="0">
                <a:latin typeface="Times New Roman"/>
                <a:cs typeface="Times New Roman"/>
              </a:rPr>
              <a:t>L</a:t>
            </a:r>
            <a:r>
              <a:rPr lang="en-US" sz="2200" baseline="-25000" dirty="0" smtClean="0">
                <a:latin typeface="Times New Roman"/>
                <a:cs typeface="Times New Roman"/>
              </a:rPr>
              <a:t>CO</a:t>
            </a:r>
            <a:r>
              <a:rPr lang="en-US" sz="2200" dirty="0" smtClean="0">
                <a:latin typeface="Times New Roman"/>
                <a:cs typeface="Times New Roman"/>
              </a:rPr>
              <a:t>-</a:t>
            </a:r>
            <a:r>
              <a:rPr lang="en-US" sz="2200" i="1" dirty="0" smtClean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(H</a:t>
            </a:r>
            <a:r>
              <a:rPr lang="en-US" sz="2200" baseline="-25000" dirty="0" smtClean="0">
                <a:latin typeface="Times New Roman"/>
                <a:cs typeface="Times New Roman"/>
              </a:rPr>
              <a:t>2</a:t>
            </a:r>
            <a:r>
              <a:rPr lang="en-US" sz="2200" dirty="0" smtClean="0">
                <a:latin typeface="Times New Roman"/>
                <a:cs typeface="Times New Roman"/>
              </a:rPr>
              <a:t>) gives ~10</a:t>
            </a:r>
            <a:r>
              <a:rPr lang="en-US" sz="2200" baseline="30000" dirty="0" smtClean="0">
                <a:latin typeface="Times New Roman"/>
                <a:cs typeface="Times New Roman"/>
              </a:rPr>
              <a:t>10</a:t>
            </a:r>
            <a:r>
              <a:rPr lang="en-US" sz="2200" dirty="0" smtClean="0">
                <a:latin typeface="Times New Roman"/>
                <a:cs typeface="Times New Roman"/>
              </a:rPr>
              <a:t> M</a:t>
            </a:r>
            <a:r>
              <a:rPr lang="en-US" sz="22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200" baseline="-25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141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272" y="6432677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Lim+12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7050" y="1258009"/>
            <a:ext cx="3564518" cy="5544000"/>
            <a:chOff x="1515280" y="1258009"/>
            <a:chExt cx="3564518" cy="55440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6163" r="7040"/>
            <a:stretch/>
          </p:blipFill>
          <p:spPr>
            <a:xfrm flipH="1">
              <a:off x="1515280" y="1258009"/>
              <a:ext cx="3564518" cy="55440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515280" y="1264003"/>
              <a:ext cx="169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Perseus BCG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Hα + [NII]</a:t>
              </a:r>
              <a:endParaRPr lang="en-US" sz="200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58535" y="1382626"/>
              <a:ext cx="1221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   30˝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(10.8 </a:t>
              </a:r>
              <a:r>
                <a:rPr lang="en-US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kpc</a:t>
              </a:r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>
              <a:off x="4554219" y="1068861"/>
              <a:ext cx="0" cy="65174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938233" y="2133600"/>
            <a:ext cx="7177384" cy="4129181"/>
            <a:chOff x="1938233" y="2133600"/>
            <a:chExt cx="7177384" cy="41291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2393" b="59551"/>
            <a:stretch/>
          </p:blipFill>
          <p:spPr>
            <a:xfrm>
              <a:off x="4909918" y="2133600"/>
              <a:ext cx="4205699" cy="412918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938233" y="4586941"/>
              <a:ext cx="1487013" cy="1238624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431931" y="2286000"/>
              <a:ext cx="1477987" cy="231362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3431932" y="5810624"/>
              <a:ext cx="1477986" cy="45215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993510" y="5870388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Ho+09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35439" y="2257612"/>
            <a:ext cx="106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CO(2-1)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Multi-phase gas: ionized + atomic + molecular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174357" y="2630035"/>
            <a:ext cx="676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9871" y="2635450"/>
            <a:ext cx="12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10˝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(3.6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kpc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826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918" y="2447344"/>
            <a:ext cx="169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  <a:latin typeface="Times"/>
                <a:cs typeface="Times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 (2.12 um)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272" y="6432677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Lim+12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7050" y="1258009"/>
            <a:ext cx="3564518" cy="5544000"/>
            <a:chOff x="1515280" y="1258009"/>
            <a:chExt cx="3564518" cy="55440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6163" r="7040"/>
            <a:stretch/>
          </p:blipFill>
          <p:spPr>
            <a:xfrm flipH="1">
              <a:off x="1515280" y="1258009"/>
              <a:ext cx="3564518" cy="55440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515280" y="1264003"/>
              <a:ext cx="169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Perseus BCG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Hα + [NII]</a:t>
              </a:r>
              <a:endParaRPr lang="en-US" sz="200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58535" y="1382626"/>
              <a:ext cx="1221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   30˝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(10.8 </a:t>
              </a:r>
              <a:r>
                <a:rPr lang="en-US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kpc</a:t>
              </a:r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>
              <a:off x="4554219" y="1068861"/>
              <a:ext cx="0" cy="65174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938233" y="2133600"/>
            <a:ext cx="7177384" cy="4129181"/>
            <a:chOff x="1938233" y="2133600"/>
            <a:chExt cx="7177384" cy="41291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2393" b="59551"/>
            <a:stretch/>
          </p:blipFill>
          <p:spPr>
            <a:xfrm>
              <a:off x="4909918" y="2133600"/>
              <a:ext cx="4205699" cy="412918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938233" y="4586941"/>
              <a:ext cx="1487013" cy="1238624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431931" y="2286000"/>
              <a:ext cx="1477987" cy="231362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3431932" y="5810624"/>
              <a:ext cx="1477986" cy="45215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 flipH="1">
            <a:off x="7097060" y="3481294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93510" y="5870388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Ho+09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5155" y="3158838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2×10</a:t>
            </a:r>
            <a:r>
              <a:rPr lang="en-US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652873" y="4261223"/>
            <a:ext cx="258199" cy="5199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98590" y="4781176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×10</a:t>
            </a:r>
            <a:r>
              <a:rPr lang="en-US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1637" y="4581567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×10</a:t>
            </a:r>
            <a:r>
              <a:rPr lang="en-US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605609" y="4105834"/>
            <a:ext cx="136975" cy="5199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83798" y="2811928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50772" y="2493063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3×10</a:t>
            </a:r>
            <a:r>
              <a:rPr lang="en-US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243347" y="2979269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82971" y="1395779"/>
            <a:ext cx="441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Filament masses assuming 	  Galactic </a:t>
            </a:r>
            <a:r>
              <a:rPr lang="en-US" sz="2200" i="1" dirty="0" smtClean="0">
                <a:latin typeface="Times New Roman"/>
                <a:cs typeface="Times New Roman"/>
              </a:rPr>
              <a:t>L</a:t>
            </a:r>
            <a:r>
              <a:rPr lang="en-US" sz="2200" baseline="-25000" dirty="0" smtClean="0">
                <a:latin typeface="Times New Roman"/>
                <a:cs typeface="Times New Roman"/>
              </a:rPr>
              <a:t>CO</a:t>
            </a:r>
            <a:r>
              <a:rPr lang="en-US" sz="2200" dirty="0" smtClean="0">
                <a:latin typeface="Times New Roman"/>
                <a:cs typeface="Times New Roman"/>
              </a:rPr>
              <a:t>-</a:t>
            </a:r>
            <a:r>
              <a:rPr lang="en-US" sz="2200" i="1" dirty="0" smtClean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(H</a:t>
            </a:r>
            <a:r>
              <a:rPr lang="en-US" sz="2200" baseline="-25000" dirty="0" smtClean="0">
                <a:latin typeface="Times New Roman"/>
                <a:cs typeface="Times New Roman"/>
              </a:rPr>
              <a:t>2</a:t>
            </a:r>
            <a:r>
              <a:rPr lang="en-US" sz="2200" dirty="0" smtClean="0">
                <a:latin typeface="Times New Roman"/>
                <a:cs typeface="Times New Roman"/>
              </a:rPr>
              <a:t>) conversion</a:t>
            </a:r>
            <a:endParaRPr lang="en-US" sz="2200" baseline="-25000" dirty="0" smtClean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5439" y="2257612"/>
            <a:ext cx="106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CO(2-1)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Multi-phase gas: ionized + atomic + molecular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174357" y="2630035"/>
            <a:ext cx="676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19871" y="2635450"/>
            <a:ext cx="12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10˝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(3.6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kpc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01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1570" y="6454963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Conselice+01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918" y="2447344"/>
            <a:ext cx="169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  <a:latin typeface="Times"/>
                <a:cs typeface="Times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 (2.12 um)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272" y="6432677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Lim+12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7050" y="1258009"/>
            <a:ext cx="3564518" cy="5544000"/>
            <a:chOff x="1515280" y="1258009"/>
            <a:chExt cx="3564518" cy="55440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6163" r="7040"/>
            <a:stretch/>
          </p:blipFill>
          <p:spPr>
            <a:xfrm flipH="1">
              <a:off x="1515280" y="1258009"/>
              <a:ext cx="3564518" cy="55440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515280" y="1264003"/>
              <a:ext cx="169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Perseus BCG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Hα + [NII]</a:t>
              </a:r>
              <a:endParaRPr lang="en-US" sz="200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58535" y="1382626"/>
              <a:ext cx="1221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   30˝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(10.8 </a:t>
              </a:r>
              <a:r>
                <a:rPr lang="en-US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kpc</a:t>
              </a:r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>
              <a:off x="4554219" y="1068861"/>
              <a:ext cx="0" cy="65174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2393" b="59551"/>
          <a:stretch/>
        </p:blipFill>
        <p:spPr>
          <a:xfrm>
            <a:off x="4909918" y="2133600"/>
            <a:ext cx="4205699" cy="4129181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7097060" y="3481294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93510" y="5870388"/>
            <a:ext cx="92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Ho+09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5155" y="3158838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2×10</a:t>
            </a:r>
            <a:r>
              <a:rPr lang="en-US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652873" y="4261223"/>
            <a:ext cx="258199" cy="5199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98590" y="4781176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×10</a:t>
            </a:r>
            <a:r>
              <a:rPr lang="en-US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1637" y="4581567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×10</a:t>
            </a:r>
            <a:r>
              <a:rPr lang="en-US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605609" y="4105834"/>
            <a:ext cx="136975" cy="5199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83798" y="2811928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50772" y="2493063"/>
            <a:ext cx="123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3×10</a:t>
            </a:r>
            <a:r>
              <a:rPr lang="en-US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243347" y="2979269"/>
            <a:ext cx="120507" cy="6275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82971" y="1395779"/>
            <a:ext cx="441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SzPct val="50000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Filament masses assuming 	  Galactic </a:t>
            </a:r>
            <a:r>
              <a:rPr lang="en-US" sz="2200" i="1" dirty="0" smtClean="0">
                <a:latin typeface="Times New Roman"/>
                <a:cs typeface="Times New Roman"/>
              </a:rPr>
              <a:t>L</a:t>
            </a:r>
            <a:r>
              <a:rPr lang="en-US" sz="2200" baseline="-25000" dirty="0" smtClean="0">
                <a:latin typeface="Times New Roman"/>
                <a:cs typeface="Times New Roman"/>
              </a:rPr>
              <a:t>CO</a:t>
            </a:r>
            <a:r>
              <a:rPr lang="en-US" sz="2200" dirty="0" smtClean="0">
                <a:latin typeface="Times New Roman"/>
                <a:cs typeface="Times New Roman"/>
              </a:rPr>
              <a:t>-</a:t>
            </a:r>
            <a:r>
              <a:rPr lang="en-US" sz="2200" i="1" dirty="0" smtClean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(H</a:t>
            </a:r>
            <a:r>
              <a:rPr lang="en-US" sz="2200" baseline="-25000" dirty="0" smtClean="0">
                <a:latin typeface="Times New Roman"/>
                <a:cs typeface="Times New Roman"/>
              </a:rPr>
              <a:t>2</a:t>
            </a:r>
            <a:r>
              <a:rPr lang="en-US" sz="2200" dirty="0" smtClean="0">
                <a:latin typeface="Times New Roman"/>
                <a:cs typeface="Times New Roman"/>
              </a:rPr>
              <a:t>) conversion</a:t>
            </a:r>
            <a:endParaRPr lang="en-US" sz="2200" baseline="-25000" dirty="0" smtClean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5439" y="2257612"/>
            <a:ext cx="106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CO(2-1)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620" y="785600"/>
            <a:ext cx="883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(Many) star clusters associated with but not coincident with nebular gas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7050" y="2103663"/>
            <a:ext cx="3615922" cy="4698346"/>
            <a:chOff x="1067050" y="2103663"/>
            <a:chExt cx="3615922" cy="469834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5000" contrast="15000"/>
                      </a14:imgEffect>
                    </a14:imgLayer>
                  </a14:imgProps>
                </a:ext>
              </a:extLst>
            </a:blip>
            <a:srcRect l="25108" r="16833" b="24561"/>
            <a:stretch/>
          </p:blipFill>
          <p:spPr>
            <a:xfrm>
              <a:off x="1067050" y="2103663"/>
              <a:ext cx="3615922" cy="469834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84981" y="2165220"/>
              <a:ext cx="1141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Times"/>
                  <a:cs typeface="Times"/>
                </a:rPr>
                <a:t>B band</a:t>
              </a:r>
              <a:endParaRPr lang="en-US" sz="2000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8174357" y="2630035"/>
            <a:ext cx="676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19871" y="2635450"/>
            <a:ext cx="12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10˝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(3.6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kpc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027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BCGs in cool-core clusters preferentially exhibit luminous H</a:t>
            </a:r>
            <a:r>
              <a:rPr lang="en-US" sz="2200" baseline="-25000" dirty="0" smtClean="0">
                <a:latin typeface="Times New Roman"/>
                <a:cs typeface="Times New Roman"/>
              </a:rPr>
              <a:t>2</a:t>
            </a:r>
            <a:r>
              <a:rPr lang="en-US" sz="2200" dirty="0" smtClean="0">
                <a:latin typeface="Times New Roman"/>
                <a:cs typeface="Times New Roman"/>
              </a:rPr>
              <a:t> (Edge+03) 	and CO (Edge+01; Salomé &amp; </a:t>
            </a:r>
            <a:r>
              <a:rPr lang="en-US" sz="2200" dirty="0" err="1" smtClean="0">
                <a:latin typeface="Times New Roman"/>
                <a:cs typeface="Times New Roman"/>
              </a:rPr>
              <a:t>Combes</a:t>
            </a:r>
            <a:r>
              <a:rPr lang="en-US" sz="2200" dirty="0" smtClean="0">
                <a:latin typeface="Times New Roman"/>
                <a:cs typeface="Times New Roman"/>
              </a:rPr>
              <a:t> 2003)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CO luminosities BCGs rival local ULIRGs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2" y="2044699"/>
            <a:ext cx="8368826" cy="4699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8532" y="6466334"/>
            <a:ext cx="132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Salomé+03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6467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Star formation: 															</a:t>
            </a:r>
            <a:r>
              <a:rPr lang="en-US" sz="2200" dirty="0">
                <a:latin typeface="Times New Roman"/>
                <a:cs typeface="Times New Roman"/>
              </a:rPr>
              <a:t>- spatially-resolved UV continuum images </a:t>
            </a:r>
            <a:r>
              <a:rPr lang="en-US" sz="2200" dirty="0" smtClean="0">
                <a:latin typeface="Times New Roman"/>
                <a:cs typeface="Times New Roman"/>
              </a:rPr>
              <a:t>resemble </a:t>
            </a:r>
            <a:r>
              <a:rPr lang="en-US" sz="2200" dirty="0">
                <a:latin typeface="Times New Roman"/>
                <a:cs typeface="Times New Roman"/>
              </a:rPr>
              <a:t>but not necessarily </a:t>
            </a:r>
            <a:r>
              <a:rPr lang="en-US" sz="2200" dirty="0" smtClean="0">
                <a:latin typeface="Times New Roman"/>
                <a:cs typeface="Times New Roman"/>
              </a:rPr>
              <a:t>			coincident with optical-line</a:t>
            </a:r>
            <a:r>
              <a:rPr lang="en-US" sz="2200" dirty="0">
                <a:latin typeface="Times New Roman"/>
                <a:cs typeface="Times New Roman"/>
              </a:rPr>
              <a:t>-emitting gas</a:t>
            </a:r>
          </a:p>
        </p:txBody>
      </p:sp>
      <p:pic>
        <p:nvPicPr>
          <p:cNvPr id="8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227321" y="2232149"/>
            <a:ext cx="4403693" cy="44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0" b="26"/>
          <a:stretch/>
        </p:blipFill>
        <p:spPr bwMode="auto">
          <a:xfrm>
            <a:off x="4613795" y="2412368"/>
            <a:ext cx="4440390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70"/>
          <a:stretch/>
        </p:blipFill>
        <p:spPr bwMode="auto">
          <a:xfrm>
            <a:off x="4576662" y="2232149"/>
            <a:ext cx="4403693" cy="1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98732" y="189507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Tremblay+15</a:t>
            </a: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323" y="2547712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(z=0.062)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8343" y="2368064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(z=0.055)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1741" y="4514005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(z=0.082)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4857" y="4738130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(z=0.018)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5966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09" y="2713528"/>
            <a:ext cx="4679385" cy="4129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20" y="785600"/>
            <a:ext cx="8838000" cy="423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Key questions: 															-	nature of </a:t>
            </a:r>
            <a:r>
              <a:rPr lang="en-US" sz="2200" dirty="0" err="1" smtClean="0">
                <a:latin typeface="Times New Roman"/>
                <a:cs typeface="Times New Roman"/>
              </a:rPr>
              <a:t>gas+star</a:t>
            </a:r>
            <a:r>
              <a:rPr lang="en-US" sz="2200" dirty="0" smtClean="0">
                <a:latin typeface="Times New Roman"/>
                <a:cs typeface="Times New Roman"/>
              </a:rPr>
              <a:t> formation: </a:t>
            </a:r>
            <a:r>
              <a:rPr lang="en-US" sz="2200" dirty="0" smtClean="0">
                <a:latin typeface="Times New Roman"/>
                <a:cs typeface="Times New Roman"/>
              </a:rPr>
              <a:t>major mergers </a:t>
            </a:r>
            <a:r>
              <a:rPr lang="en-US" sz="2200" dirty="0" smtClean="0">
                <a:latin typeface="Times New Roman"/>
                <a:cs typeface="Times New Roman"/>
              </a:rPr>
              <a:t>or cooled </a:t>
            </a:r>
            <a:r>
              <a:rPr lang="en-US" sz="2200" dirty="0" err="1" smtClean="0">
                <a:latin typeface="Times New Roman"/>
                <a:cs typeface="Times New Roman"/>
              </a:rPr>
              <a:t>intracluster</a:t>
            </a:r>
            <a:r>
              <a:rPr lang="en-US" sz="2200" dirty="0" smtClean="0">
                <a:latin typeface="Times New Roman"/>
                <a:cs typeface="Times New Roman"/>
              </a:rPr>
              <a:t> gas?	-	contribution to BCG growth in size and mass, 									and population of globular clusters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BCG globular clusters:													-	number up to a few 10,000s 											- bimodal </a:t>
            </a:r>
            <a:r>
              <a:rPr lang="en-US" sz="2200" dirty="0" err="1">
                <a:latin typeface="Times New Roman"/>
                <a:cs typeface="Times New Roman"/>
              </a:rPr>
              <a:t>m</a:t>
            </a:r>
            <a:r>
              <a:rPr lang="en-US" sz="2200" dirty="0" err="1" smtClean="0">
                <a:latin typeface="Times New Roman"/>
                <a:cs typeface="Times New Roman"/>
              </a:rPr>
              <a:t>etallicity</a:t>
            </a:r>
            <a:r>
              <a:rPr lang="en-US" sz="2200" dirty="0" smtClean="0">
                <a:latin typeface="Times New Roman"/>
                <a:cs typeface="Times New Roman"/>
              </a:rPr>
              <a:t> distribution 											 centered at ~0.03 </a:t>
            </a:r>
            <a:r>
              <a:rPr lang="en-US" sz="2200" dirty="0">
                <a:latin typeface="Times New Roman"/>
                <a:cs typeface="Times New Roman"/>
              </a:rPr>
              <a:t>Z</a:t>
            </a:r>
            <a:r>
              <a:rPr lang="en-US" sz="22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latin typeface="Times New Roman"/>
                <a:cs typeface="Times New Roman"/>
              </a:rPr>
              <a:t> (metal-poor) 												and ~0.3 </a:t>
            </a:r>
            <a:r>
              <a:rPr lang="en-US" sz="2200" dirty="0">
                <a:latin typeface="Times New Roman"/>
                <a:cs typeface="Times New Roman"/>
              </a:rPr>
              <a:t>Z</a:t>
            </a:r>
            <a:r>
              <a:rPr lang="en-US" sz="22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latin typeface="Times New Roman"/>
                <a:cs typeface="Times New Roman"/>
              </a:rPr>
              <a:t> (metal-rich), but 											 	 spanning broad range from 													~0.004 </a:t>
            </a:r>
            <a:r>
              <a:rPr lang="en-US" sz="2200" dirty="0">
                <a:latin typeface="Times New Roman"/>
                <a:cs typeface="Times New Roman"/>
              </a:rPr>
              <a:t>Z</a:t>
            </a:r>
            <a:r>
              <a:rPr lang="en-US" sz="22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latin typeface="Times New Roman"/>
                <a:cs typeface="Times New Roman"/>
              </a:rPr>
              <a:t> to ~1.0 Z</a:t>
            </a:r>
            <a:r>
              <a:rPr lang="en-US" sz="22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>
                <a:latin typeface="Times"/>
                <a:ea typeface="Wingdings"/>
                <a:cs typeface="Times"/>
                <a:sym typeface="Wingdings"/>
              </a:rPr>
              <a:t> </a:t>
            </a:r>
            <a:r>
              <a:rPr lang="en-US" sz="2200" dirty="0" smtClean="0">
                <a:latin typeface="Times"/>
                <a:ea typeface="Wingdings"/>
                <a:cs typeface="Times"/>
                <a:sym typeface="Wingdings"/>
              </a:rPr>
              <a:t>													    (Harris+17)</a:t>
            </a:r>
            <a:endParaRPr lang="en-US" sz="2200" baseline="-25000" dirty="0" smtClean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66118" y="6036236"/>
            <a:ext cx="1299882" cy="149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15528" y="5698129"/>
            <a:ext cx="1210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ncreasing </a:t>
            </a:r>
            <a:r>
              <a:rPr lang="en-US" dirty="0" err="1" smtClean="0">
                <a:latin typeface="Times"/>
                <a:cs typeface="Times"/>
              </a:rPr>
              <a:t>metallicity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0999" y="3784787"/>
            <a:ext cx="121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3FFF"/>
                </a:solidFill>
                <a:latin typeface="Times"/>
                <a:cs typeface="Times"/>
              </a:rPr>
              <a:t>Metal-poor</a:t>
            </a:r>
            <a:endParaRPr lang="en-US" dirty="0">
              <a:solidFill>
                <a:srgbClr val="1C3FFF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43050" y="3777504"/>
            <a:ext cx="121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Metal-rich</a:t>
            </a:r>
            <a:endParaRPr lang="en-US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328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erseus-cluster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160000">
            <a:off x="-1182493" y="2443201"/>
            <a:ext cx="61436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861918" y="5079397"/>
            <a:ext cx="309345" cy="1318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</a:t>
            </a:r>
            <a:r>
              <a:rPr lang="en-US" sz="2400" dirty="0" smtClean="0">
                <a:latin typeface="Palatino"/>
              </a:rPr>
              <a:t>BCGs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18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BCGs are largest, most </a:t>
            </a:r>
            <a:r>
              <a:rPr lang="en-US" sz="2200" dirty="0" smtClean="0">
                <a:latin typeface="Times New Roman"/>
                <a:cs typeface="Times New Roman"/>
              </a:rPr>
              <a:t>luminous, </a:t>
            </a:r>
            <a:r>
              <a:rPr lang="en-US" sz="2200" dirty="0">
                <a:latin typeface="Times New Roman"/>
                <a:cs typeface="Times New Roman"/>
              </a:rPr>
              <a:t>most </a:t>
            </a:r>
            <a:r>
              <a:rPr lang="en-US" sz="2200" dirty="0" smtClean="0">
                <a:latin typeface="Times New Roman"/>
                <a:cs typeface="Times New Roman"/>
              </a:rPr>
              <a:t>massive galaxies </a:t>
            </a:r>
            <a:r>
              <a:rPr lang="en-US" sz="2200" dirty="0">
                <a:latin typeface="Times New Roman"/>
                <a:cs typeface="Times New Roman"/>
              </a:rPr>
              <a:t>in Universe 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Enormous sizes + large masses pose particular strong challenge for models 	of galaxy growth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1977211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407665" y="4518597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5432" y="2378535"/>
            <a:ext cx="184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Perseus cluster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67" y="2413233"/>
            <a:ext cx="4137059" cy="43035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08648" y="2453233"/>
            <a:ext cx="2369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Times"/>
                <a:cs typeface="Times"/>
              </a:rPr>
              <a:t>MACS J0329.6-0211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8624" y="2699275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(z=0.018)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9259" y="2787432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(z=0.45)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7716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erseus-cluster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160000">
            <a:off x="-1182493" y="2443201"/>
            <a:ext cx="61436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861918" y="5079397"/>
            <a:ext cx="309345" cy="1318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Gas and Star Formation in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Two case studies:															- Perseus (local), individual star clusters									-	MACS J0329.6-0211 (~5 </a:t>
            </a:r>
            <a:r>
              <a:rPr lang="en-US" sz="2200" dirty="0" err="1" smtClean="0">
                <a:latin typeface="Times New Roman"/>
                <a:cs typeface="Times New Roman"/>
              </a:rPr>
              <a:t>Gyr</a:t>
            </a:r>
            <a:r>
              <a:rPr lang="en-US" sz="2200" dirty="0" smtClean="0">
                <a:latin typeface="Times New Roman"/>
                <a:cs typeface="Times New Roman"/>
              </a:rPr>
              <a:t> ago), spatially-resolved young stellar 				population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1977211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407665" y="4518597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5432" y="2378535"/>
            <a:ext cx="184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Perseus cluster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67" y="2413233"/>
            <a:ext cx="4137059" cy="43035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08648" y="2453233"/>
            <a:ext cx="2369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Times"/>
                <a:cs typeface="Times"/>
              </a:rPr>
              <a:t>MACS J0329.6-0211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8624" y="2699275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(z=0.018)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9259" y="2787432"/>
            <a:ext cx="115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(z=0.45)</a:t>
            </a:r>
            <a:endParaRPr lang="en-US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9053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066" y="2692400"/>
            <a:ext cx="4605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"/>
                <a:cs typeface="Times"/>
              </a:rPr>
              <a:t>Many slides have been removed because the results not yet published</a:t>
            </a:r>
            <a:endParaRPr lang="en-US" sz="3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9655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"/>
              </a:rPr>
              <a:t>Summary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92655"/>
            <a:ext cx="8838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  <a:buSzPct val="50000"/>
              <a:buFont typeface="Wingdings" charset="2"/>
              <a:buChar char="u"/>
            </a:pPr>
            <a:r>
              <a:rPr lang="en-US" sz="2200" dirty="0" smtClean="0">
                <a:latin typeface="Times New Roman"/>
                <a:cs typeface="Times New Roman"/>
              </a:rPr>
              <a:t>BCG younger star clusters/stellar population (can) span broad age range  	(~1-100s </a:t>
            </a:r>
            <a:r>
              <a:rPr lang="en-US" sz="2200" dirty="0" err="1" smtClean="0">
                <a:latin typeface="Times New Roman"/>
                <a:cs typeface="Times New Roman"/>
              </a:rPr>
              <a:t>Myr</a:t>
            </a:r>
            <a:r>
              <a:rPr lang="en-US" sz="2200" dirty="0" smtClean="0">
                <a:latin typeface="Times New Roman"/>
                <a:cs typeface="Times New Roman"/>
              </a:rPr>
              <a:t>): implicate formation from cooled </a:t>
            </a:r>
            <a:r>
              <a:rPr lang="en-US" sz="2200" dirty="0" err="1" smtClean="0">
                <a:latin typeface="Times New Roman"/>
                <a:cs typeface="Times New Roman"/>
              </a:rPr>
              <a:t>intracluster</a:t>
            </a:r>
            <a:r>
              <a:rPr lang="en-US" sz="2200" dirty="0" smtClean="0">
                <a:latin typeface="Times New Roman"/>
                <a:cs typeface="Times New Roman"/>
              </a:rPr>
              <a:t> gas rather 	than wet mergers</a:t>
            </a:r>
          </a:p>
          <a:p>
            <a:pPr marL="268288" indent="-268288">
              <a:spcAft>
                <a:spcPts val="600"/>
              </a:spcAft>
              <a:buSzPct val="50000"/>
              <a:buFont typeface="Wingdings" charset="2"/>
              <a:buChar char="u"/>
            </a:pPr>
            <a:r>
              <a:rPr lang="en-US" sz="2200" dirty="0" smtClean="0">
                <a:latin typeface="Times New Roman"/>
                <a:cs typeface="Times New Roman"/>
              </a:rPr>
              <a:t>Contribution to BCG growth:										</a:t>
            </a:r>
            <a:r>
              <a:rPr lang="en-US" sz="2200" baseline="-25000" dirty="0" smtClean="0">
                <a:latin typeface="Wingdings"/>
                <a:ea typeface="Wingdings"/>
                <a:cs typeface="Wingdings"/>
                <a:sym typeface="Wingdings"/>
              </a:rPr>
              <a:t>		</a:t>
            </a:r>
            <a:r>
              <a:rPr lang="en-US" sz="2200" dirty="0" smtClean="0">
                <a:latin typeface="Times New Roman"/>
                <a:cs typeface="Times New Roman"/>
              </a:rPr>
              <a:t>- add (significantly?) to population of globular clusters					- significant addition to BCG mass and/or size?							- important for BCG growth at high z?</a:t>
            </a:r>
          </a:p>
          <a:p>
            <a:pPr marL="268288" indent="-268288">
              <a:spcAft>
                <a:spcPts val="600"/>
              </a:spcAft>
              <a:buSzPct val="50000"/>
              <a:buFont typeface="Wingdings" charset="2"/>
              <a:buChar char="u"/>
            </a:pPr>
            <a:r>
              <a:rPr lang="en-US" sz="2200" dirty="0">
                <a:latin typeface="Times New Roman"/>
                <a:cs typeface="Times New Roman"/>
              </a:rPr>
              <a:t>I</a:t>
            </a:r>
            <a:r>
              <a:rPr lang="en-US" sz="2200" dirty="0" smtClean="0">
                <a:latin typeface="Times New Roman"/>
                <a:cs typeface="Times New Roman"/>
              </a:rPr>
              <a:t>nsights to a potentially important mode of star formation at high-z</a:t>
            </a:r>
          </a:p>
        </p:txBody>
      </p:sp>
    </p:spTree>
    <p:extLst>
      <p:ext uri="{BB962C8B-B14F-4D97-AF65-F5344CB8AC3E}">
        <p14:creationId xmlns:p14="http://schemas.microsoft.com/office/powerpoint/2010/main" val="301628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56616" y="2802992"/>
            <a:ext cx="1990997" cy="4055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</a:t>
            </a:r>
            <a:r>
              <a:rPr lang="en-US" sz="2400" dirty="0" smtClean="0">
                <a:latin typeface="Palatino"/>
              </a:rPr>
              <a:t>BCGs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BCGs are largest, most luminous, most massive galaxies in Universe 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Enormous sizes + large masses pose particular strong challenge for models </a:t>
            </a:r>
            <a:r>
              <a:rPr lang="en-US" sz="2200" dirty="0" smtClean="0">
                <a:latin typeface="Times New Roman"/>
                <a:cs typeface="Times New Roman"/>
              </a:rPr>
              <a:t>	of </a:t>
            </a:r>
            <a:r>
              <a:rPr lang="en-US" sz="2200" dirty="0">
                <a:latin typeface="Times New Roman"/>
                <a:cs typeface="Times New Roman"/>
              </a:rPr>
              <a:t>galaxy growth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Proposed progenitors: massive quiescent </a:t>
            </a:r>
            <a:r>
              <a:rPr lang="en-US" sz="2200" dirty="0">
                <a:latin typeface="Times New Roman"/>
                <a:cs typeface="Times New Roman"/>
              </a:rPr>
              <a:t>galaxies (“red nuggets”) </a:t>
            </a:r>
            <a:r>
              <a:rPr lang="en-US" sz="2200" dirty="0" smtClean="0">
                <a:latin typeface="Times New Roman"/>
                <a:cs typeface="Times New Roman"/>
              </a:rPr>
              <a:t>at z ~ 2        	(~10 </a:t>
            </a:r>
            <a:r>
              <a:rPr lang="en-US" sz="2200" dirty="0" err="1" smtClean="0">
                <a:latin typeface="Times New Roman"/>
                <a:cs typeface="Times New Roman"/>
              </a:rPr>
              <a:t>Gyr</a:t>
            </a:r>
            <a:r>
              <a:rPr lang="en-US" sz="2200" dirty="0" smtClean="0">
                <a:latin typeface="Times New Roman"/>
                <a:cs typeface="Times New Roman"/>
              </a:rPr>
              <a:t> ago) having ~</a:t>
            </a:r>
            <a:r>
              <a:rPr lang="en-US" sz="2200" dirty="0" smtClean="0">
                <a:latin typeface="Times New Roman"/>
                <a:ea typeface="Lucida Grande"/>
                <a:cs typeface="Times New Roman"/>
              </a:rPr>
              <a:t>⅕</a:t>
            </a:r>
            <a:r>
              <a:rPr lang="en-US" sz="2200" dirty="0" smtClean="0">
                <a:latin typeface="Times New Roman"/>
                <a:cs typeface="Times New Roman"/>
              </a:rPr>
              <a:t> </a:t>
            </a:r>
            <a:r>
              <a:rPr lang="en-US" sz="2200" i="1" dirty="0" smtClean="0">
                <a:latin typeface="Times New Roman"/>
                <a:cs typeface="Times New Roman"/>
              </a:rPr>
              <a:t>R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e </a:t>
            </a:r>
            <a:r>
              <a:rPr lang="en-US" sz="2200" dirty="0" smtClean="0">
                <a:latin typeface="Times New Roman"/>
                <a:cs typeface="Times New Roman"/>
              </a:rPr>
              <a:t>and ~½ </a:t>
            </a:r>
            <a:r>
              <a:rPr lang="en-US" sz="2200" i="1" dirty="0" smtClean="0">
                <a:latin typeface="Times New Roman"/>
                <a:cs typeface="Times New Roman"/>
              </a:rPr>
              <a:t>M</a:t>
            </a:r>
            <a:r>
              <a:rPr lang="en-US" sz="2200" baseline="-25000" dirty="0" smtClean="0">
                <a:latin typeface="Times New Roman"/>
                <a:cs typeface="Times New Roman"/>
              </a:rPr>
              <a:t>*</a:t>
            </a:r>
            <a:r>
              <a:rPr lang="en-US" sz="2200" i="1" dirty="0" smtClean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of local BCGs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80" y="3073263"/>
            <a:ext cx="3853640" cy="3136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914" y="3243446"/>
            <a:ext cx="399109" cy="2511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985" y="6484810"/>
            <a:ext cx="2884414" cy="3293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1977211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407665" y="4518597"/>
            <a:ext cx="158400" cy="4554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35201" y="6159275"/>
            <a:ext cx="3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3576" y="6159275"/>
            <a:ext cx="49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10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6201" y="5187533"/>
            <a:ext cx="3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9432" y="4034191"/>
            <a:ext cx="49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10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2242" y="2888597"/>
            <a:ext cx="63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100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72184" y="2753790"/>
            <a:ext cx="147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Newman+12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06" y="3141625"/>
            <a:ext cx="41752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Red nuggets have stellar masses 	</a:t>
            </a:r>
            <a:r>
              <a:rPr lang="en-US" sz="2200" i="1" dirty="0" smtClean="0">
                <a:latin typeface="Times New Roman"/>
                <a:cs typeface="Times New Roman"/>
              </a:rPr>
              <a:t>M</a:t>
            </a:r>
            <a:r>
              <a:rPr lang="en-US" sz="2200" baseline="-25000" dirty="0" smtClean="0">
                <a:latin typeface="Times New Roman"/>
                <a:cs typeface="Times New Roman"/>
              </a:rPr>
              <a:t>*</a:t>
            </a:r>
            <a:r>
              <a:rPr lang="en-US" sz="2200" dirty="0" smtClean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"/>
                <a:ea typeface="ＭＳ ゴシック"/>
                <a:cs typeface="Times"/>
              </a:rPr>
              <a:t>≈ 10</a:t>
            </a:r>
            <a:r>
              <a:rPr lang="en-US" sz="2200" baseline="30000" dirty="0" smtClean="0">
                <a:latin typeface="Times"/>
                <a:ea typeface="ＭＳ ゴシック"/>
                <a:cs typeface="Times"/>
              </a:rPr>
              <a:t>11</a:t>
            </a:r>
            <a:r>
              <a:rPr lang="en-US" sz="2200" dirty="0" smtClean="0">
                <a:latin typeface="Times"/>
                <a:ea typeface="ＭＳ ゴシック"/>
                <a:cs typeface="Times"/>
              </a:rPr>
              <a:t> </a:t>
            </a:r>
            <a:r>
              <a:rPr lang="en-US" sz="2200" i="1" dirty="0" smtClean="0">
                <a:latin typeface="Times"/>
                <a:ea typeface="ＭＳ ゴシック"/>
                <a:cs typeface="Times"/>
              </a:rPr>
              <a:t>M</a:t>
            </a:r>
            <a:r>
              <a:rPr lang="en-US" sz="22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latin typeface="Times"/>
                <a:ea typeface="Wingdings"/>
                <a:cs typeface="Times"/>
                <a:sym typeface="Wingdings"/>
              </a:rPr>
              <a:t> and </a:t>
            </a:r>
            <a:r>
              <a:rPr lang="en-US" sz="2200" i="1" dirty="0" smtClean="0">
                <a:latin typeface="Times"/>
                <a:ea typeface="Wingdings"/>
                <a:cs typeface="Times"/>
                <a:sym typeface="Wingdings"/>
              </a:rPr>
              <a:t>R</a:t>
            </a:r>
            <a:r>
              <a:rPr lang="en-US" sz="2200" baseline="-25000" dirty="0" smtClean="0">
                <a:latin typeface="Times"/>
                <a:ea typeface="Wingdings"/>
                <a:cs typeface="Times"/>
                <a:sym typeface="Wingdings"/>
              </a:rPr>
              <a:t>e</a:t>
            </a:r>
            <a:r>
              <a:rPr lang="en-US" sz="2200" dirty="0" smtClean="0">
                <a:latin typeface="Times"/>
                <a:ea typeface="Wingdings"/>
                <a:cs typeface="Times"/>
                <a:sym typeface="Wingdings"/>
              </a:rPr>
              <a:t> </a:t>
            </a:r>
            <a:r>
              <a:rPr lang="en-US" sz="2200" dirty="0" smtClean="0">
                <a:latin typeface="Times"/>
                <a:ea typeface="ＭＳ ゴシック"/>
                <a:cs typeface="Times"/>
              </a:rPr>
              <a:t>≈ 1 </a:t>
            </a:r>
            <a:r>
              <a:rPr lang="en-US" sz="2200" dirty="0" err="1" smtClean="0">
                <a:latin typeface="Times"/>
                <a:ea typeface="ＭＳ ゴシック"/>
                <a:cs typeface="Times"/>
              </a:rPr>
              <a:t>kpc</a:t>
            </a:r>
            <a:r>
              <a:rPr lang="en-US" sz="2200" dirty="0" smtClean="0">
                <a:latin typeface="Times"/>
                <a:ea typeface="ＭＳ ゴシック"/>
                <a:cs typeface="Times"/>
              </a:rPr>
              <a:t>.</a:t>
            </a:r>
            <a:endParaRPr lang="en-US" sz="2200" baseline="-25000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777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Palatino"/>
              </a:rPr>
              <a:t>Cosmic Growth of BCGs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  <a:tab pos="72072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ergers with cool-gas-poor galaxies (dry mergers)</a:t>
            </a:r>
            <a:r>
              <a:rPr lang="en-US" sz="2200" dirty="0">
                <a:latin typeface="Times New Roman"/>
                <a:cs typeface="Times New Roman"/>
              </a:rPr>
              <a:t>	</a:t>
            </a:r>
            <a:r>
              <a:rPr lang="en-US" sz="2200" dirty="0" smtClean="0">
                <a:latin typeface="Times New Roman"/>
                <a:cs typeface="Times New Roman"/>
              </a:rPr>
              <a:t>					-	add stars predominantly to outskirts, hence substantial growth in </a:t>
            </a:r>
            <a:r>
              <a:rPr lang="en-US" sz="2200" dirty="0">
                <a:latin typeface="Times New Roman"/>
                <a:cs typeface="Times New Roman"/>
              </a:rPr>
              <a:t>size  </a:t>
            </a:r>
            <a:r>
              <a:rPr lang="en-US" sz="2200" dirty="0" smtClean="0">
                <a:latin typeface="Times New Roman"/>
                <a:cs typeface="Times New Roman"/>
              </a:rPr>
              <a:t>			(</a:t>
            </a:r>
            <a:r>
              <a:rPr lang="en-US" sz="2200" i="1" dirty="0" smtClean="0">
                <a:latin typeface="Times New Roman"/>
                <a:cs typeface="Times New Roman"/>
              </a:rPr>
              <a:t>R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2200" i="1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baseline="30000" dirty="0">
                <a:latin typeface="Times New Roman"/>
                <a:cs typeface="Times New Roman"/>
                <a:sym typeface="Symbol"/>
              </a:rPr>
              <a:t> &gt;1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minor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mergers, </a:t>
            </a:r>
            <a:r>
              <a:rPr lang="en-US" sz="2200" i="1" dirty="0">
                <a:latin typeface="Times New Roman"/>
                <a:cs typeface="Times New Roman"/>
              </a:rPr>
              <a:t>R</a:t>
            </a:r>
            <a:r>
              <a:rPr lang="en-US" sz="2200" i="1" baseline="-25000" dirty="0">
                <a:latin typeface="Times New Roman"/>
                <a:cs typeface="Times New Roman"/>
              </a:rPr>
              <a:t>e</a:t>
            </a:r>
            <a:r>
              <a:rPr lang="en-US" sz="22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major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)</a:t>
            </a:r>
            <a:r>
              <a:rPr lang="en-US" sz="2200" dirty="0" smtClean="0">
                <a:latin typeface="Times New Roman"/>
                <a:cs typeface="Times New Roman"/>
              </a:rPr>
              <a:t>				-	modest/substantial growth in mass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for minor/major mergers	</a:t>
            </a:r>
            <a:endParaRPr lang="en-US" sz="2200" dirty="0">
              <a:latin typeface="Times New Roman"/>
              <a:cs typeface="Times New Roman"/>
              <a:sym typeface="Symbol"/>
            </a:endParaRPr>
          </a:p>
        </p:txBody>
      </p:sp>
      <p:pic>
        <p:nvPicPr>
          <p:cNvPr id="2" name="10 Minor Merg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778" y="2291134"/>
            <a:ext cx="7929006" cy="4460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7478" y="2291134"/>
            <a:ext cx="123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Bédorf+13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2044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Palatino"/>
              </a:rPr>
              <a:t>Cosmic Growth of BCGs</a:t>
            </a:r>
            <a:endParaRPr lang="en-US" sz="2400" dirty="0"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  <a:tab pos="72072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ergers with cool-gas-poor galaxies (dry mergers)</a:t>
            </a:r>
            <a:r>
              <a:rPr lang="en-US" sz="2200" dirty="0">
                <a:latin typeface="Times New Roman"/>
                <a:cs typeface="Times New Roman"/>
              </a:rPr>
              <a:t>	</a:t>
            </a:r>
            <a:r>
              <a:rPr lang="en-US" sz="2200" dirty="0" smtClean="0">
                <a:latin typeface="Times New Roman"/>
                <a:cs typeface="Times New Roman"/>
              </a:rPr>
              <a:t>					-	add stars predominantly to outskirts, hence substantial growth in </a:t>
            </a:r>
            <a:r>
              <a:rPr lang="en-US" sz="2200" dirty="0">
                <a:latin typeface="Times New Roman"/>
                <a:cs typeface="Times New Roman"/>
              </a:rPr>
              <a:t>size  </a:t>
            </a:r>
            <a:r>
              <a:rPr lang="en-US" sz="2200" dirty="0" smtClean="0">
                <a:latin typeface="Times New Roman"/>
                <a:cs typeface="Times New Roman"/>
              </a:rPr>
              <a:t>			(</a:t>
            </a:r>
            <a:r>
              <a:rPr lang="en-US" sz="2200" i="1" dirty="0" smtClean="0">
                <a:latin typeface="Times New Roman"/>
                <a:cs typeface="Times New Roman"/>
              </a:rPr>
              <a:t>R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2200" i="1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baseline="30000" dirty="0">
                <a:latin typeface="Times New Roman"/>
                <a:cs typeface="Times New Roman"/>
                <a:sym typeface="Symbol"/>
              </a:rPr>
              <a:t> &gt;1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minor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mergers, </a:t>
            </a:r>
            <a:r>
              <a:rPr lang="en-US" sz="2200" i="1" dirty="0">
                <a:latin typeface="Times New Roman"/>
                <a:cs typeface="Times New Roman"/>
              </a:rPr>
              <a:t>R</a:t>
            </a:r>
            <a:r>
              <a:rPr lang="en-US" sz="2200" i="1" baseline="-25000" dirty="0">
                <a:latin typeface="Times New Roman"/>
                <a:cs typeface="Times New Roman"/>
              </a:rPr>
              <a:t>e</a:t>
            </a:r>
            <a:r>
              <a:rPr lang="en-US" sz="22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major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)</a:t>
            </a:r>
            <a:r>
              <a:rPr lang="en-US" sz="2200" dirty="0" smtClean="0">
                <a:latin typeface="Times New Roman"/>
                <a:cs typeface="Times New Roman"/>
              </a:rPr>
              <a:t>				-	modest/substantial growth in mass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for minor/major mergers	</a:t>
            </a:r>
            <a:endParaRPr lang="en-US" sz="2200" dirty="0">
              <a:latin typeface="Times New Roman"/>
              <a:cs typeface="Times New Roman"/>
              <a:sym typeface="Symbol"/>
            </a:endParaRPr>
          </a:p>
        </p:txBody>
      </p:sp>
      <p:pic>
        <p:nvPicPr>
          <p:cNvPr id="10" name="Picture 9" descr="simulation beginn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2073" r="2404" b="33334"/>
          <a:stretch/>
        </p:blipFill>
        <p:spPr>
          <a:xfrm>
            <a:off x="173176" y="2225000"/>
            <a:ext cx="8867731" cy="4586968"/>
          </a:xfrm>
          <a:prstGeom prst="rect">
            <a:avLst/>
          </a:prstGeom>
        </p:spPr>
      </p:pic>
      <p:pic>
        <p:nvPicPr>
          <p:cNvPr id="23" name="Picture 22" descr="simultion e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32099" r="2863" b="33332"/>
          <a:stretch/>
        </p:blipFill>
        <p:spPr>
          <a:xfrm>
            <a:off x="124062" y="2224828"/>
            <a:ext cx="8864358" cy="45837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37478" y="2291134"/>
            <a:ext cx="123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Bédorf+13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5158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467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  <a:tab pos="72072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ergers with cool-gas-poor galaxies (dry mergers)</a:t>
            </a:r>
            <a:r>
              <a:rPr lang="en-US" sz="2200" dirty="0">
                <a:latin typeface="Times New Roman"/>
                <a:cs typeface="Times New Roman"/>
              </a:rPr>
              <a:t>	</a:t>
            </a:r>
            <a:r>
              <a:rPr lang="en-US" sz="2200" dirty="0" smtClean="0">
                <a:latin typeface="Times New Roman"/>
                <a:cs typeface="Times New Roman"/>
              </a:rPr>
              <a:t>					-	add stars predominantly to outskirts, hence substantial growth in </a:t>
            </a:r>
            <a:r>
              <a:rPr lang="en-US" sz="2200" dirty="0">
                <a:latin typeface="Times New Roman"/>
                <a:cs typeface="Times New Roman"/>
              </a:rPr>
              <a:t>size  </a:t>
            </a:r>
            <a:r>
              <a:rPr lang="en-US" sz="2200" dirty="0" smtClean="0">
                <a:latin typeface="Times New Roman"/>
                <a:cs typeface="Times New Roman"/>
              </a:rPr>
              <a:t>			(</a:t>
            </a:r>
            <a:r>
              <a:rPr lang="en-US" sz="2200" i="1" dirty="0" smtClean="0">
                <a:latin typeface="Times New Roman"/>
                <a:cs typeface="Times New Roman"/>
              </a:rPr>
              <a:t>R</a:t>
            </a:r>
            <a:r>
              <a:rPr lang="en-US" sz="22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2200" i="1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baseline="30000" dirty="0">
                <a:latin typeface="Times New Roman"/>
                <a:cs typeface="Times New Roman"/>
                <a:sym typeface="Symbol"/>
              </a:rPr>
              <a:t> &gt;1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minor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mergers, </a:t>
            </a:r>
            <a:r>
              <a:rPr lang="en-US" sz="2200" i="1" dirty="0">
                <a:latin typeface="Times New Roman"/>
                <a:cs typeface="Times New Roman"/>
              </a:rPr>
              <a:t>R</a:t>
            </a:r>
            <a:r>
              <a:rPr lang="en-US" sz="2200" i="1" baseline="-25000" dirty="0">
                <a:latin typeface="Times New Roman"/>
                <a:cs typeface="Times New Roman"/>
              </a:rPr>
              <a:t>e</a:t>
            </a:r>
            <a:r>
              <a:rPr lang="en-US" sz="22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Symbol"/>
              </a:rPr>
              <a:t></a:t>
            </a:r>
            <a:r>
              <a:rPr lang="en-US" sz="2400" dirty="0">
                <a:latin typeface="Times New Roman"/>
                <a:cs typeface="Times New Roman"/>
                <a:sym typeface="Symbol"/>
              </a:rPr>
              <a:t> </a:t>
            </a:r>
            <a:r>
              <a:rPr lang="en-US" sz="2200" i="1" dirty="0">
                <a:latin typeface="Times New Roman"/>
                <a:cs typeface="Times New Roman"/>
                <a:sym typeface="Symbol"/>
              </a:rPr>
              <a:t>M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 for major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mergers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)</a:t>
            </a:r>
            <a:r>
              <a:rPr lang="en-US" sz="2200" dirty="0" smtClean="0">
                <a:latin typeface="Times New Roman"/>
                <a:cs typeface="Times New Roman"/>
              </a:rPr>
              <a:t>				-	modest/substantial growth in mass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  <a:sym typeface="Symbol"/>
              </a:rPr>
              <a:t>for minor/major mergers	</a:t>
            </a:r>
            <a:endParaRPr lang="en-US" sz="2200" dirty="0">
              <a:latin typeface="Times New Roman"/>
              <a:cs typeface="Times New Roman"/>
              <a:sym typeface="Symbol"/>
            </a:endParaRP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  <a:tab pos="72072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M</a:t>
            </a:r>
            <a:r>
              <a:rPr lang="en-US" sz="2200" dirty="0" smtClean="0">
                <a:latin typeface="Times New Roman"/>
                <a:cs typeface="Times New Roman"/>
              </a:rPr>
              <a:t>ergers with cool-gas-rich galaxies (wet mergers</a:t>
            </a:r>
            <a:r>
              <a:rPr lang="en-US" sz="2200" dirty="0">
                <a:latin typeface="Times New Roman"/>
                <a:cs typeface="Times New Roman"/>
              </a:rPr>
              <a:t>) 						-	</a:t>
            </a:r>
            <a:r>
              <a:rPr lang="en-US" sz="2200" dirty="0" smtClean="0">
                <a:latin typeface="Times New Roman"/>
                <a:cs typeface="Times New Roman"/>
              </a:rPr>
              <a:t>adds pre-existing stars to outskirts										-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cool gas accumulates around center and fuel star formation, galaxy 				shrinks in response to deeper central potential</a:t>
            </a:r>
            <a:r>
              <a:rPr lang="en-US" sz="2200" dirty="0">
                <a:latin typeface="Times New Roman"/>
                <a:cs typeface="Times New Roman"/>
              </a:rPr>
              <a:t>	</a:t>
            </a:r>
            <a:r>
              <a:rPr lang="en-US" sz="2200" dirty="0" smtClean="0">
                <a:latin typeface="Times New Roman"/>
                <a:cs typeface="Times New Roman"/>
              </a:rPr>
              <a:t>						-	modest</a:t>
            </a:r>
            <a:r>
              <a:rPr lang="en-US" sz="2200" dirty="0">
                <a:latin typeface="Times New Roman"/>
                <a:cs typeface="Times New Roman"/>
              </a:rPr>
              <a:t>/substantial growth in mass </a:t>
            </a:r>
            <a:r>
              <a:rPr lang="en-US" sz="2200" dirty="0">
                <a:latin typeface="Times New Roman"/>
                <a:cs typeface="Times New Roman"/>
                <a:sym typeface="Symbol"/>
              </a:rPr>
              <a:t>for minor/major mergers	</a:t>
            </a: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  <a:tab pos="72072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S</a:t>
            </a:r>
            <a:r>
              <a:rPr lang="en-US" sz="2200" dirty="0" smtClean="0">
                <a:latin typeface="Times New Roman"/>
                <a:cs typeface="Times New Roman"/>
              </a:rPr>
              <a:t>tar formation from cooled </a:t>
            </a:r>
            <a:r>
              <a:rPr lang="en-US" sz="2200" dirty="0" err="1" smtClean="0">
                <a:latin typeface="Times New Roman"/>
                <a:cs typeface="Times New Roman"/>
              </a:rPr>
              <a:t>intracluster</a:t>
            </a:r>
            <a:r>
              <a:rPr lang="en-US" sz="2200" dirty="0" smtClean="0">
                <a:latin typeface="Times New Roman"/>
                <a:cs typeface="Times New Roman"/>
              </a:rPr>
              <a:t> gas (“X-ray cooling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flow”)			</a:t>
            </a:r>
            <a:r>
              <a:rPr lang="en-US" sz="2200" dirty="0">
                <a:latin typeface="Times New Roman"/>
                <a:cs typeface="Times New Roman"/>
              </a:rPr>
              <a:t>-	 </a:t>
            </a:r>
            <a:r>
              <a:rPr lang="en-US" sz="2200" dirty="0" smtClean="0">
                <a:latin typeface="Times New Roman"/>
                <a:cs typeface="Times New Roman"/>
              </a:rPr>
              <a:t>effect on galaxy size depends on star-formation rate over time and 					whether/where star clusters disrupted									-</a:t>
            </a:r>
            <a:r>
              <a:rPr lang="en-US" sz="2200" dirty="0">
                <a:latin typeface="Times New Roman"/>
                <a:cs typeface="Times New Roman"/>
              </a:rPr>
              <a:t>	effect </a:t>
            </a:r>
            <a:r>
              <a:rPr lang="en-US" sz="2200" dirty="0" smtClean="0">
                <a:latin typeface="Times New Roman"/>
                <a:cs typeface="Times New Roman"/>
              </a:rPr>
              <a:t>on galaxy mass depends on star-formation rate over time		</a:t>
            </a:r>
          </a:p>
        </p:txBody>
      </p:sp>
    </p:spTree>
    <p:extLst>
      <p:ext uri="{BB962C8B-B14F-4D97-AF65-F5344CB8AC3E}">
        <p14:creationId xmlns:p14="http://schemas.microsoft.com/office/powerpoint/2010/main" val="79943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Conventional </a:t>
            </a:r>
            <a:r>
              <a:rPr lang="en-US" sz="2200" dirty="0" smtClean="0">
                <a:latin typeface="Times New Roman"/>
                <a:cs typeface="Times New Roman"/>
              </a:rPr>
              <a:t>view of BCGs:												-	passive stellar evolution since z ≳ 2 (≳10 </a:t>
            </a:r>
            <a:r>
              <a:rPr lang="en-US" sz="2200" dirty="0" err="1" smtClean="0">
                <a:latin typeface="Times New Roman"/>
                <a:cs typeface="Times New Roman"/>
              </a:rPr>
              <a:t>Gyr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ago) (e.g., Wen &amp; Han 11)	-	dry minor mergers (hierarchical merging) </a:t>
            </a:r>
            <a:r>
              <a:rPr lang="en-US" sz="2200" dirty="0">
                <a:latin typeface="Times New Roman"/>
                <a:cs typeface="Times New Roman"/>
              </a:rPr>
              <a:t>primarily responsible </a:t>
            </a:r>
            <a:r>
              <a:rPr lang="en-US" sz="2200" dirty="0" smtClean="0">
                <a:latin typeface="Times New Roman"/>
                <a:cs typeface="Times New Roman"/>
              </a:rPr>
              <a:t>for 				growth (</a:t>
            </a:r>
            <a:r>
              <a:rPr lang="en-US" sz="2200" dirty="0">
                <a:latin typeface="Times New Roman"/>
                <a:cs typeface="Times New Roman"/>
              </a:rPr>
              <a:t>White </a:t>
            </a:r>
            <a:r>
              <a:rPr lang="en-US" sz="2200" dirty="0" smtClean="0">
                <a:latin typeface="Times New Roman"/>
                <a:cs typeface="Times New Roman"/>
              </a:rPr>
              <a:t>76</a:t>
            </a:r>
            <a:r>
              <a:rPr lang="en-US" sz="2200" dirty="0">
                <a:latin typeface="Times New Roman"/>
                <a:cs typeface="Times New Roman"/>
              </a:rPr>
              <a:t>, </a:t>
            </a:r>
            <a:r>
              <a:rPr lang="en-US" sz="2200" dirty="0" err="1">
                <a:latin typeface="Times New Roman"/>
                <a:cs typeface="Times New Roman"/>
              </a:rPr>
              <a:t>Ostriker</a:t>
            </a:r>
            <a:r>
              <a:rPr lang="en-US" sz="2200" dirty="0">
                <a:latin typeface="Times New Roman"/>
                <a:cs typeface="Times New Roman"/>
              </a:rPr>
              <a:t> &amp; </a:t>
            </a:r>
            <a:r>
              <a:rPr lang="en-US" sz="2200" dirty="0" err="1">
                <a:latin typeface="Times New Roman"/>
                <a:cs typeface="Times New Roman"/>
              </a:rPr>
              <a:t>Hausman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77)</a:t>
            </a:r>
            <a:endParaRPr lang="en-US" sz="22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4362"/>
          <a:stretch/>
        </p:blipFill>
        <p:spPr>
          <a:xfrm>
            <a:off x="3128805" y="2570704"/>
            <a:ext cx="5878578" cy="359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1869"/>
          <a:stretch/>
        </p:blipFill>
        <p:spPr>
          <a:xfrm>
            <a:off x="3138221" y="6207430"/>
            <a:ext cx="5878575" cy="639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406" y="2609977"/>
            <a:ext cx="3152403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"/>
                <a:cs typeface="Times"/>
              </a:rPr>
              <a:t>r</a:t>
            </a:r>
            <a:r>
              <a:rPr lang="en-US" sz="2400" dirty="0" smtClean="0"/>
              <a:t>’</a:t>
            </a:r>
            <a:r>
              <a:rPr lang="en-US" sz="2200" dirty="0" smtClean="0">
                <a:latin typeface="Times"/>
                <a:cs typeface="Times"/>
              </a:rPr>
              <a:t> (7840 </a:t>
            </a:r>
            <a:r>
              <a:rPr lang="en-US" sz="2200" dirty="0" err="1" smtClean="0">
                <a:latin typeface="Times"/>
                <a:cs typeface="Times"/>
              </a:rPr>
              <a:t>Å</a:t>
            </a:r>
            <a:r>
              <a:rPr lang="en-US" sz="2200" dirty="0" smtClean="0">
                <a:latin typeface="Times"/>
                <a:cs typeface="Times"/>
              </a:rPr>
              <a:t>), z</a:t>
            </a:r>
            <a:r>
              <a:rPr lang="en-US" sz="2200" dirty="0" smtClean="0"/>
              <a:t>’</a:t>
            </a:r>
            <a:r>
              <a:rPr lang="en-HK" sz="2200" dirty="0"/>
              <a:t> </a:t>
            </a:r>
            <a:r>
              <a:rPr lang="en-US" sz="2200" dirty="0" smtClean="0">
                <a:latin typeface="Times"/>
                <a:cs typeface="Times"/>
              </a:rPr>
              <a:t>(8930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>
                <a:latin typeface="Times"/>
                <a:cs typeface="Times"/>
              </a:rPr>
              <a:t>) </a:t>
            </a:r>
            <a:r>
              <a:rPr lang="en-US" sz="2200" dirty="0" smtClean="0">
                <a:latin typeface="Times"/>
                <a:cs typeface="Times"/>
              </a:rPr>
              <a:t>	</a:t>
            </a:r>
            <a:r>
              <a:rPr lang="en-HK" sz="2200" dirty="0" smtClean="0">
                <a:latin typeface="Times"/>
                <a:cs typeface="Times"/>
              </a:rPr>
              <a:t>rest-frame optical at 		z ≤ 1.</a:t>
            </a:r>
            <a:r>
              <a:rPr lang="en-US" sz="2200" dirty="0" smtClean="0">
                <a:latin typeface="Times"/>
                <a:cs typeface="Times"/>
              </a:rPr>
              <a:t> </a:t>
            </a:r>
            <a:endParaRPr lang="en-HK" sz="22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2726" y="6519071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Wen&amp;Han11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0564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1406" y="2609977"/>
            <a:ext cx="3152403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"/>
                <a:cs typeface="Times"/>
              </a:rPr>
              <a:t>r</a:t>
            </a:r>
            <a:r>
              <a:rPr lang="en-US" sz="2400" dirty="0"/>
              <a:t>’</a:t>
            </a:r>
            <a:r>
              <a:rPr lang="en-US" sz="2200" dirty="0">
                <a:latin typeface="Times"/>
                <a:cs typeface="Times"/>
              </a:rPr>
              <a:t> (7840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>
                <a:latin typeface="Times"/>
                <a:cs typeface="Times"/>
              </a:rPr>
              <a:t>), z</a:t>
            </a:r>
            <a:r>
              <a:rPr lang="en-US" sz="2200" dirty="0"/>
              <a:t>’</a:t>
            </a:r>
            <a:r>
              <a:rPr lang="en-HK" sz="2200" dirty="0"/>
              <a:t> </a:t>
            </a:r>
            <a:r>
              <a:rPr lang="en-US" sz="2200" dirty="0">
                <a:latin typeface="Times"/>
                <a:cs typeface="Times"/>
              </a:rPr>
              <a:t>(8930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>
                <a:latin typeface="Times"/>
                <a:cs typeface="Times"/>
              </a:rPr>
              <a:t>) 	</a:t>
            </a:r>
            <a:r>
              <a:rPr lang="en-HK" sz="2200" dirty="0">
                <a:latin typeface="Times"/>
                <a:cs typeface="Times"/>
              </a:rPr>
              <a:t>rest-frame optical at 		z ≤ 1.</a:t>
            </a:r>
            <a:r>
              <a:rPr lang="en-US" sz="2200" dirty="0">
                <a:latin typeface="Times"/>
                <a:cs typeface="Times"/>
              </a:rPr>
              <a:t> </a:t>
            </a:r>
            <a:endParaRPr lang="en-HK" sz="2200" dirty="0">
              <a:latin typeface="Times"/>
              <a:cs typeface="Time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Evidence in conflict with conventional view: 								- excess </a:t>
            </a:r>
            <a:r>
              <a:rPr lang="en-US" sz="2200" dirty="0">
                <a:latin typeface="Times New Roman"/>
                <a:cs typeface="Times New Roman"/>
              </a:rPr>
              <a:t>rest-frame UV continuum </a:t>
            </a:r>
            <a:r>
              <a:rPr lang="en-US" sz="2200" dirty="0" smtClean="0">
                <a:latin typeface="Times New Roman"/>
                <a:cs typeface="Times New Roman"/>
              </a:rPr>
              <a:t>indicating recent </a:t>
            </a:r>
            <a:r>
              <a:rPr lang="en-US" sz="2200" dirty="0">
                <a:latin typeface="Times New Roman"/>
                <a:cs typeface="Times New Roman"/>
              </a:rPr>
              <a:t>star formation </a:t>
            </a:r>
            <a:r>
              <a:rPr lang="en-US" sz="2200" dirty="0" smtClean="0">
                <a:latin typeface="Times New Roman"/>
                <a:cs typeface="Times New Roman"/>
              </a:rPr>
              <a:t>				(</a:t>
            </a:r>
            <a:r>
              <a:rPr lang="en-US" sz="2200" dirty="0">
                <a:latin typeface="Times New Roman"/>
                <a:cs typeface="Times New Roman"/>
              </a:rPr>
              <a:t>e.g., Wen &amp; Han </a:t>
            </a:r>
            <a:r>
              <a:rPr lang="en-US" sz="2200" dirty="0" smtClean="0">
                <a:latin typeface="Times New Roman"/>
                <a:cs typeface="Times New Roman"/>
              </a:rPr>
              <a:t>11) 													- </a:t>
            </a:r>
            <a:r>
              <a:rPr lang="en-US" sz="2200" dirty="0">
                <a:latin typeface="Times New Roman"/>
                <a:cs typeface="Times New Roman"/>
              </a:rPr>
              <a:t>estimated minor merger </a:t>
            </a:r>
            <a:r>
              <a:rPr lang="en-US" sz="2200" dirty="0" smtClean="0">
                <a:latin typeface="Times New Roman"/>
                <a:cs typeface="Times New Roman"/>
              </a:rPr>
              <a:t>rates too low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based on observations </a:t>
            </a:r>
            <a:r>
              <a:rPr lang="en-US" sz="2200" dirty="0">
                <a:latin typeface="Times New Roman"/>
                <a:cs typeface="Times New Roman"/>
              </a:rPr>
              <a:t>of </a:t>
            </a:r>
            <a:r>
              <a:rPr lang="en-US" sz="2200" dirty="0" smtClean="0">
                <a:latin typeface="Times New Roman"/>
                <a:cs typeface="Times New Roman"/>
              </a:rPr>
              <a:t>					companions to massive </a:t>
            </a:r>
            <a:r>
              <a:rPr lang="en-US" sz="2200" dirty="0">
                <a:latin typeface="Times New Roman"/>
                <a:cs typeface="Times New Roman"/>
              </a:rPr>
              <a:t>galaxies at </a:t>
            </a:r>
            <a:r>
              <a:rPr lang="en-US" sz="2200" dirty="0" smtClean="0">
                <a:latin typeface="Times New Roman"/>
                <a:cs typeface="Times New Roman"/>
              </a:rPr>
              <a:t>z ~ 1</a:t>
            </a:r>
            <a:r>
              <a:rPr lang="en-US" sz="2200" dirty="0">
                <a:latin typeface="Times New Roman"/>
                <a:cs typeface="Times New Roman"/>
              </a:rPr>
              <a:t>−</a:t>
            </a:r>
            <a:r>
              <a:rPr lang="en-US" sz="2200" dirty="0" smtClean="0">
                <a:latin typeface="Times New Roman"/>
                <a:cs typeface="Times New Roman"/>
              </a:rPr>
              <a:t>3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cs typeface="Times New Roman"/>
              </a:rPr>
              <a:t>(</a:t>
            </a:r>
            <a:r>
              <a:rPr lang="en-US" sz="2200" dirty="0">
                <a:latin typeface="Times New Roman"/>
                <a:cs typeface="Times New Roman"/>
              </a:rPr>
              <a:t>Newman+12) </a:t>
            </a:r>
            <a:endParaRPr lang="en-US" sz="2200" dirty="0" smtClean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1869"/>
          <a:stretch/>
        </p:blipFill>
        <p:spPr>
          <a:xfrm>
            <a:off x="3138221" y="6207430"/>
            <a:ext cx="5878575" cy="639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2726" y="6519071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Wen&amp;Han11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4362"/>
          <a:stretch/>
        </p:blipFill>
        <p:spPr>
          <a:xfrm>
            <a:off x="3128805" y="2570704"/>
            <a:ext cx="5878578" cy="35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1406" y="2609977"/>
            <a:ext cx="3152403" cy="2231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>
                <a:latin typeface="Times"/>
                <a:cs typeface="Times"/>
              </a:rPr>
              <a:t>r</a:t>
            </a:r>
            <a:r>
              <a:rPr lang="en-US" sz="2400" dirty="0"/>
              <a:t>’</a:t>
            </a:r>
            <a:r>
              <a:rPr lang="en-US" sz="2200" dirty="0">
                <a:latin typeface="Times"/>
                <a:cs typeface="Times"/>
              </a:rPr>
              <a:t> (7840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>
                <a:latin typeface="Times"/>
                <a:cs typeface="Times"/>
              </a:rPr>
              <a:t>), z</a:t>
            </a:r>
            <a:r>
              <a:rPr lang="en-US" sz="2200" dirty="0"/>
              <a:t>’</a:t>
            </a:r>
            <a:r>
              <a:rPr lang="en-HK" sz="2200" dirty="0"/>
              <a:t> </a:t>
            </a:r>
            <a:r>
              <a:rPr lang="en-US" sz="2200" dirty="0">
                <a:latin typeface="Times"/>
                <a:cs typeface="Times"/>
              </a:rPr>
              <a:t>(8930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>
                <a:latin typeface="Times"/>
                <a:cs typeface="Times"/>
              </a:rPr>
              <a:t>) 	</a:t>
            </a:r>
            <a:r>
              <a:rPr lang="en-HK" sz="2200" dirty="0">
                <a:latin typeface="Times"/>
                <a:cs typeface="Times"/>
              </a:rPr>
              <a:t>rest-frame optical at 		z ≤ 1.</a:t>
            </a:r>
            <a:r>
              <a:rPr lang="en-US" sz="2200" dirty="0">
                <a:latin typeface="Times"/>
                <a:cs typeface="Times"/>
              </a:rPr>
              <a:t> </a:t>
            </a:r>
            <a:endParaRPr lang="en-HK" sz="2200" dirty="0">
              <a:latin typeface="Times"/>
              <a:cs typeface="Times"/>
            </a:endParaRPr>
          </a:p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"/>
                <a:cs typeface="Times"/>
              </a:rPr>
              <a:t>g</a:t>
            </a:r>
            <a:r>
              <a:rPr lang="en-US" sz="2200" dirty="0"/>
              <a:t>’</a:t>
            </a:r>
            <a:r>
              <a:rPr lang="en-US" sz="2200" dirty="0">
                <a:latin typeface="Times"/>
                <a:cs typeface="Times"/>
              </a:rPr>
              <a:t> (4860 </a:t>
            </a:r>
            <a:r>
              <a:rPr lang="en-US" sz="2200" dirty="0" err="1">
                <a:latin typeface="Times"/>
                <a:cs typeface="Times"/>
              </a:rPr>
              <a:t>Å</a:t>
            </a:r>
            <a:r>
              <a:rPr lang="en-US" sz="2200" dirty="0" smtClean="0">
                <a:latin typeface="Times"/>
                <a:cs typeface="Times"/>
              </a:rPr>
              <a:t>)			</a:t>
            </a:r>
            <a:r>
              <a:rPr lang="en-HK" sz="2200" dirty="0" smtClean="0">
                <a:latin typeface="Times"/>
                <a:cs typeface="Times"/>
              </a:rPr>
              <a:t> 	rest</a:t>
            </a:r>
            <a:r>
              <a:rPr lang="en-HK" sz="2200" dirty="0">
                <a:latin typeface="Times"/>
                <a:cs typeface="Times"/>
              </a:rPr>
              <a:t>-frame UV at </a:t>
            </a:r>
            <a:r>
              <a:rPr lang="en-HK" sz="2200" dirty="0" smtClean="0">
                <a:latin typeface="Times"/>
                <a:cs typeface="Times"/>
              </a:rPr>
              <a:t>		z </a:t>
            </a:r>
            <a:r>
              <a:rPr lang="en-US" sz="2200" dirty="0">
                <a:latin typeface="Times New Roman"/>
                <a:cs typeface="Times New Roman"/>
              </a:rPr>
              <a:t>&gt;</a:t>
            </a:r>
            <a:r>
              <a:rPr lang="en-HK" sz="2200" dirty="0">
                <a:latin typeface="Times"/>
                <a:cs typeface="Times"/>
              </a:rPr>
              <a:t> </a:t>
            </a:r>
            <a:r>
              <a:rPr lang="en-HK" sz="2200" dirty="0" smtClean="0">
                <a:latin typeface="Times"/>
                <a:cs typeface="Times"/>
              </a:rPr>
              <a:t>0.2</a:t>
            </a:r>
            <a:endParaRPr lang="en-US" sz="2200" dirty="0">
              <a:latin typeface="Times"/>
              <a:cs typeface="Time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1153" y="733266"/>
            <a:ext cx="51849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152" y="261881"/>
            <a:ext cx="83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</a:rPr>
              <a:t>Cosmic Growth of BCGs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0" y="785600"/>
            <a:ext cx="8838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SzPct val="50000"/>
              <a:buFont typeface="Wingdings" charset="2"/>
              <a:buChar char="u"/>
              <a:tabLst>
                <a:tab pos="352425" algn="l"/>
                <a:tab pos="536575" algn="l"/>
                <a:tab pos="620713" algn="l"/>
              </a:tabLst>
            </a:pPr>
            <a:r>
              <a:rPr lang="en-US" sz="2200" dirty="0" smtClean="0">
                <a:latin typeface="Times New Roman"/>
                <a:cs typeface="Times New Roman"/>
              </a:rPr>
              <a:t>Evidence in conflict with conventional view: 								</a:t>
            </a:r>
            <a:r>
              <a:rPr lang="en-US" sz="2200" dirty="0">
                <a:latin typeface="Times New Roman"/>
                <a:cs typeface="Times New Roman"/>
              </a:rPr>
              <a:t>- excess rest-frame UV continuum indicating recent star formation 				(e.g., Wen &amp; Han 11) 													- estimated minor merger rates too low based on observations of 					companions to massive galaxies at z ~ 1−3 (Newman+12)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1869"/>
          <a:stretch/>
        </p:blipFill>
        <p:spPr>
          <a:xfrm>
            <a:off x="3138221" y="6207430"/>
            <a:ext cx="5878575" cy="639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2726" y="6519071"/>
            <a:ext cx="153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Wen&amp;Han11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4362"/>
          <a:stretch/>
        </p:blipFill>
        <p:spPr>
          <a:xfrm>
            <a:off x="3128805" y="2570704"/>
            <a:ext cx="5878578" cy="359054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973" y="2572299"/>
            <a:ext cx="5869823" cy="3635131"/>
            <a:chOff x="3146973" y="2572299"/>
            <a:chExt cx="5869823" cy="36351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45069" b="8658"/>
            <a:stretch/>
          </p:blipFill>
          <p:spPr>
            <a:xfrm>
              <a:off x="3146973" y="2572299"/>
              <a:ext cx="5869823" cy="36351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7456" t="48960" r="53779" b="46999"/>
            <a:stretch/>
          </p:blipFill>
          <p:spPr>
            <a:xfrm>
              <a:off x="4069612" y="3506563"/>
              <a:ext cx="1688456" cy="31746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17339" t="3274" r="50011" b="88105"/>
            <a:stretch/>
          </p:blipFill>
          <p:spPr>
            <a:xfrm>
              <a:off x="4147200" y="2828339"/>
              <a:ext cx="1919356" cy="678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44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31870</TotalTime>
  <Words>1259</Words>
  <Application>Microsoft Macintosh PowerPoint</Application>
  <PresentationFormat>On-screen Show (4:3)</PresentationFormat>
  <Paragraphs>203</Paragraphs>
  <Slides>22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Hong Kong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Jeremy Lim</dc:creator>
  <cp:lastModifiedBy>Jeremy Lim</cp:lastModifiedBy>
  <cp:revision>2948</cp:revision>
  <dcterms:created xsi:type="dcterms:W3CDTF">2011-11-21T00:46:11Z</dcterms:created>
  <dcterms:modified xsi:type="dcterms:W3CDTF">2017-07-05T14:39:45Z</dcterms:modified>
</cp:coreProperties>
</file>