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embeddings/oleObject1.bin" ContentType="application/vnd.openxmlformats-officedocument.oleObject"/>
  <Override PartName="/ppt/notesSlides/notesSlide8.xml" ContentType="application/vnd.openxmlformats-officedocument.presentationml.notesSlide+xml"/>
  <Override PartName="/ppt/embeddings/oleObject2.bin" ContentType="application/vnd.openxmlformats-officedocument.oleObject"/>
  <Override PartName="/ppt/notesSlides/notesSlide9.xml" ContentType="application/vnd.openxmlformats-officedocument.presentationml.notesSlide+xml"/>
  <Override PartName="/ppt/embeddings/oleObject3.bin" ContentType="application/vnd.openxmlformats-officedocument.oleObject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9" r:id="rId1"/>
  </p:sldMasterIdLst>
  <p:notesMasterIdLst>
    <p:notesMasterId r:id="rId39"/>
  </p:notesMasterIdLst>
  <p:handoutMasterIdLst>
    <p:handoutMasterId r:id="rId40"/>
  </p:handoutMasterIdLst>
  <p:sldIdLst>
    <p:sldId id="256" r:id="rId2"/>
    <p:sldId id="536" r:id="rId3"/>
    <p:sldId id="612" r:id="rId4"/>
    <p:sldId id="618" r:id="rId5"/>
    <p:sldId id="619" r:id="rId6"/>
    <p:sldId id="620" r:id="rId7"/>
    <p:sldId id="493" r:id="rId8"/>
    <p:sldId id="570" r:id="rId9"/>
    <p:sldId id="584" r:id="rId10"/>
    <p:sldId id="586" r:id="rId11"/>
    <p:sldId id="574" r:id="rId12"/>
    <p:sldId id="587" r:id="rId13"/>
    <p:sldId id="576" r:id="rId14"/>
    <p:sldId id="577" r:id="rId15"/>
    <p:sldId id="555" r:id="rId16"/>
    <p:sldId id="596" r:id="rId17"/>
    <p:sldId id="594" r:id="rId18"/>
    <p:sldId id="595" r:id="rId19"/>
    <p:sldId id="588" r:id="rId20"/>
    <p:sldId id="593" r:id="rId21"/>
    <p:sldId id="598" r:id="rId22"/>
    <p:sldId id="599" r:id="rId23"/>
    <p:sldId id="600" r:id="rId24"/>
    <p:sldId id="589" r:id="rId25"/>
    <p:sldId id="617" r:id="rId26"/>
    <p:sldId id="606" r:id="rId27"/>
    <p:sldId id="613" r:id="rId28"/>
    <p:sldId id="605" r:id="rId29"/>
    <p:sldId id="607" r:id="rId30"/>
    <p:sldId id="614" r:id="rId31"/>
    <p:sldId id="579" r:id="rId32"/>
    <p:sldId id="580" r:id="rId33"/>
    <p:sldId id="535" r:id="rId34"/>
    <p:sldId id="477" r:id="rId35"/>
    <p:sldId id="547" r:id="rId36"/>
    <p:sldId id="478" r:id="rId37"/>
    <p:sldId id="468" r:id="rId38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08C24"/>
    <a:srgbClr val="887526"/>
    <a:srgbClr val="E0E0E0"/>
    <a:srgbClr val="FFFFFF"/>
    <a:srgbClr val="E6C73E"/>
    <a:srgbClr val="EBDE1A"/>
    <a:srgbClr val="7B3AC3"/>
    <a:srgbClr val="642F9E"/>
    <a:srgbClr val="422068"/>
    <a:srgbClr val="FF46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47" autoAdjust="0"/>
    <p:restoredTop sz="94660"/>
  </p:normalViewPr>
  <p:slideViewPr>
    <p:cSldViewPr snapToGrid="0" snapToObjects="1">
      <p:cViewPr>
        <p:scale>
          <a:sx n="95" d="100"/>
          <a:sy n="95" d="100"/>
        </p:scale>
        <p:origin x="-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interSettings" Target="printerSettings/printerSettings1.bin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B3EBD-C293-6C4D-B3C4-9021DDC22DFB}" type="datetimeFigureOut">
              <a:rPr lang="en-US" smtClean="0"/>
              <a:pPr/>
              <a:t>7/5/17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8B0EE2-F5B6-7740-B486-D121CB0834D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33176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9B608A-3F13-E84E-90A9-45CD9630480F}" type="datetimeFigureOut">
              <a:rPr lang="en-US" smtClean="0"/>
              <a:pPr/>
              <a:t>7/5/17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16425"/>
            <a:ext cx="5607050" cy="41830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5E6C02-2A5B-D14F-8C8D-1B9636812F0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39433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E6C02-2A5B-D14F-8C8D-1B9636812F05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640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E6C02-2A5B-D14F-8C8D-1B9636812F05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8129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Nice thing about X-ray data is that you just “push a button” and the x-ray data is reduced  (Julie)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E6C02-2A5B-D14F-8C8D-1B9636812F0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263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Nice thing about X-ray data is that you just “push a button” and the x-ray data is reduced  (Julie)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E6C02-2A5B-D14F-8C8D-1B9636812F0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263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Nice thing about X-ray data is that you just “push a button” and the x-ray data is reduced  (Julie)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E6C02-2A5B-D14F-8C8D-1B9636812F0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263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Nice thing about X-ray data is that you just “push a button” and the x-ray data is reduced  (Julie)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E6C02-2A5B-D14F-8C8D-1B9636812F0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263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“Self-Similar”:</a:t>
            </a:r>
            <a:r>
              <a:rPr lang="en-US" baseline="0" dirty="0" smtClean="0"/>
              <a:t> In a purely matter universe, cluster collapse should be “scale free”. Assuming that initial perturbations don’t have a preferred scale, and that there are no additional physics that introduce preferred scales, clusters are scale-free.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E6C02-2A5B-D14F-8C8D-1B9636812F0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12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“Self-Similar”:</a:t>
            </a:r>
            <a:r>
              <a:rPr lang="en-US" baseline="0" dirty="0" smtClean="0"/>
              <a:t> In a purely matter universe, cluster collapse should be “scale free”. Assuming that initial perturbations don’t have a preferred scale, and that there are no additional physics that introduce preferred scales, clusters are scale-free.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E6C02-2A5B-D14F-8C8D-1B9636812F0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12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“Self-Similar”:</a:t>
            </a:r>
            <a:r>
              <a:rPr lang="en-US" baseline="0" dirty="0" smtClean="0"/>
              <a:t> In a purely matter universe, cluster collapse should be “scale free”. Assuming that initial perturbations don’t have a preferred scale, and that there are no additional physics that introduce preferred scales, clusters are scale-free.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E6C02-2A5B-D14F-8C8D-1B9636812F05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412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“Self-Similar”:</a:t>
            </a:r>
            <a:r>
              <a:rPr lang="en-US" baseline="0" dirty="0" smtClean="0"/>
              <a:t> In a purely matter universe, cluster collapse should be “scale free”. Assuming that initial perturbations don’t have a preferred scale, and that there are no additional physics that introduce preferred scales, clusters are scale-free.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5E6C02-2A5B-D14F-8C8D-1B9636812F05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553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45484" y="861391"/>
            <a:ext cx="6398066" cy="4969565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45440" y="6448752"/>
            <a:ext cx="8545184" cy="272723"/>
          </a:xfrm>
        </p:spPr>
        <p:txBody>
          <a:bodyPr/>
          <a:lstStyle/>
          <a:p>
            <a:r>
              <a:rPr lang="en-US" smtClean="0"/>
              <a:t>Michael McDonald - MIT Astrophysics Colloquium - Feb 12, 2014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45440" y="695738"/>
            <a:ext cx="6582319" cy="5278783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068880" y="695738"/>
            <a:ext cx="1821744" cy="5278783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7197172" y="861391"/>
            <a:ext cx="1565160" cy="4969566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2039603"/>
            <a:ext cx="762000" cy="3042865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1822" y="4925391"/>
            <a:ext cx="6220633" cy="922801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38971" y="861391"/>
            <a:ext cx="6225884" cy="4969566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5082468"/>
            <a:ext cx="6034649" cy="658524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993914"/>
            <a:ext cx="6104819" cy="3810000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752"/>
            <a:ext cx="2133600" cy="2727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Michael McDonald - MIT Astrophysics Colloquium - Feb 12, 2014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752"/>
            <a:ext cx="2133600" cy="27272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Michael McDonald - MIT Astrophysics Colloquium - Feb 12,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74320" y="6448752"/>
            <a:ext cx="8595360" cy="272723"/>
          </a:xfrm>
        </p:spPr>
        <p:txBody>
          <a:bodyPr/>
          <a:lstStyle/>
          <a:p>
            <a:r>
              <a:rPr lang="en-US" smtClean="0"/>
              <a:t>Michael McDonald - MIT Astrophysics Colloquium - Feb 12,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48752"/>
            <a:ext cx="2133600" cy="272723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Michael McDonald - MIT Astrophysics Colloquium - Feb 12,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48752"/>
            <a:ext cx="2133600" cy="2727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Michael McDonald - MIT Astrophysics Colloquium - Feb 12,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48752"/>
            <a:ext cx="2133600" cy="2727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Michael McDonald - MIT Astrophysics Colloquium - Feb 12, 2014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48752"/>
            <a:ext cx="2133600" cy="2727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Michael McDonald - MIT Astrophysics Colloquium - Feb 12, 2014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48752"/>
            <a:ext cx="2133600" cy="2727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Michael McDonald - MIT Astrophysics Colloquium - Feb 12, 2014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48752"/>
            <a:ext cx="2133600" cy="2727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Michael McDonald - MIT Astrophysics Colloquium - Feb 12, 2014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48752"/>
            <a:ext cx="2133600" cy="27272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4A37A-AFC2-4A01-80A1-FC20F2C0D5B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Michael McDonald - MIT Astrophysics Colloquium - Feb 12, 2014</a:t>
            </a: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4320" y="1189409"/>
            <a:ext cx="8595360" cy="51809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4320" y="6468912"/>
            <a:ext cx="8595360" cy="2727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Michael McDonald - MIT Astrophysics Colloquium - Feb 12, 2014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48752"/>
            <a:ext cx="2133600" cy="2727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FA84A37A-AFC2-4A01-80A1-FC20F2C0D5B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4320" y="237845"/>
            <a:ext cx="8595360" cy="783399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372863" y="332543"/>
            <a:ext cx="8380520" cy="649726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368054"/>
            <a:ext cx="8260672" cy="5319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 cap="sm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17.emf"/><Relationship Id="rId5" Type="http://schemas.openxmlformats.org/officeDocument/2006/relationships/image" Target="NULL"/><Relationship Id="rId6" Type="http://schemas.openxmlformats.org/officeDocument/2006/relationships/oleObject" Target="../embeddings/oleObject2.bin"/><Relationship Id="rId7" Type="http://schemas.openxmlformats.org/officeDocument/2006/relationships/image" Target="../media/image19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image" Target="../media/image21.emf"/><Relationship Id="rId5" Type="http://schemas.openxmlformats.org/officeDocument/2006/relationships/oleObject" Target="../embeddings/oleObject3.bin"/><Relationship Id="rId6" Type="http://schemas.openxmlformats.org/officeDocument/2006/relationships/image" Target="../media/image20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NUL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1.em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emf"/><Relationship Id="rId5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emf"/><Relationship Id="rId5" Type="http://schemas.openxmlformats.org/officeDocument/2006/relationships/image" Target="../media/image15.emf"/><Relationship Id="rId6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4" Type="http://schemas.openxmlformats.org/officeDocument/2006/relationships/image" Target="NUL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7.emf"/><Relationship Id="rId5" Type="http://schemas.openxmlformats.org/officeDocument/2006/relationships/image" Target="NULL"/><Relationship Id="rId6" Type="http://schemas.openxmlformats.org/officeDocument/2006/relationships/oleObject" Target="../embeddings/oleObject1.bin"/><Relationship Id="rId7" Type="http://schemas.openxmlformats.org/officeDocument/2006/relationships/image" Target="../media/image18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642805" y="5049986"/>
            <a:ext cx="6034649" cy="658524"/>
          </a:xfrm>
        </p:spPr>
        <p:txBody>
          <a:bodyPr>
            <a:noAutofit/>
          </a:bodyPr>
          <a:lstStyle/>
          <a:p>
            <a:r>
              <a:rPr lang="en-US" sz="2200" cap="small" dirty="0" smtClean="0"/>
              <a:t>Michael McDonald</a:t>
            </a:r>
            <a:br>
              <a:rPr lang="en-US" sz="2200" cap="small" dirty="0" smtClean="0"/>
            </a:br>
            <a:r>
              <a:rPr lang="en-US" sz="1600" i="1" cap="small" dirty="0" smtClean="0"/>
              <a:t>Massachusetts Institute of Technology</a:t>
            </a:r>
            <a:endParaRPr lang="en-US" sz="2200" i="1" cap="small" dirty="0"/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 anchor="ctr" anchorCtr="0"/>
          <a:lstStyle/>
          <a:p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3200" dirty="0" smtClean="0">
                <a:latin typeface="Copperplate Gothic Light"/>
                <a:cs typeface="Copperplate Gothic Light"/>
              </a:rPr>
              <a:t>The evolution of Massive Galaxy Clusters </a:t>
            </a:r>
            <a:br>
              <a:rPr lang="en-US" sz="3200" dirty="0" smtClean="0">
                <a:latin typeface="Copperplate Gothic Light"/>
                <a:cs typeface="Copperplate Gothic Light"/>
              </a:rPr>
            </a:br>
            <a:r>
              <a:rPr lang="en-US" sz="3200" dirty="0" smtClean="0">
                <a:latin typeface="Copperplate Gothic Light"/>
                <a:cs typeface="Copperplate Gothic Light"/>
              </a:rPr>
              <a:t>Over </a:t>
            </a:r>
            <a:r>
              <a:rPr lang="en-US" sz="3200" dirty="0">
                <a:latin typeface="Copperplate Gothic Light"/>
                <a:cs typeface="Copperplate Gothic Light"/>
              </a:rPr>
              <a:t>the Past </a:t>
            </a:r>
            <a:r>
              <a:rPr lang="en-US" sz="3200" dirty="0" smtClean="0">
                <a:latin typeface="Copperplate Gothic Light"/>
                <a:cs typeface="Copperplate Gothic Light"/>
              </a:rPr>
              <a:t/>
            </a:r>
            <a:br>
              <a:rPr lang="en-US" sz="3200" dirty="0" smtClean="0">
                <a:latin typeface="Copperplate Gothic Light"/>
                <a:cs typeface="Copperplate Gothic Light"/>
              </a:rPr>
            </a:br>
            <a:r>
              <a:rPr lang="en-US" sz="3200" dirty="0" smtClean="0">
                <a:latin typeface="Copperplate Gothic Light"/>
                <a:cs typeface="Copperplate Gothic Light"/>
              </a:rPr>
              <a:t>10</a:t>
            </a:r>
            <a:r>
              <a:rPr lang="en-US" sz="3200" baseline="30000" dirty="0" smtClean="0">
                <a:latin typeface="Copperplate Gothic Light"/>
                <a:cs typeface="Copperplate Gothic Light"/>
              </a:rPr>
              <a:t> </a:t>
            </a:r>
            <a:r>
              <a:rPr lang="en-US" sz="3200" dirty="0">
                <a:latin typeface="Copperplate Gothic Light"/>
                <a:cs typeface="Copperplate Gothic Light"/>
              </a:rPr>
              <a:t>B</a:t>
            </a:r>
            <a:r>
              <a:rPr lang="en-US" sz="3200" dirty="0" smtClean="0">
                <a:latin typeface="Copperplate Gothic Light"/>
                <a:cs typeface="Copperplate Gothic Light"/>
              </a:rPr>
              <a:t>illion Years</a:t>
            </a:r>
            <a:r>
              <a:rPr lang="en-US" dirty="0" smtClean="0">
                <a:latin typeface="Copperplate Gothic Light"/>
                <a:cs typeface="Copperplate Gothic Light"/>
              </a:rPr>
              <a:t/>
            </a:r>
            <a:br>
              <a:rPr lang="en-US" dirty="0" smtClean="0">
                <a:latin typeface="Copperplate Gothic Light"/>
                <a:cs typeface="Copperplate Gothic Light"/>
              </a:rPr>
            </a:br>
            <a:r>
              <a:rPr lang="en-US" sz="600" dirty="0" smtClean="0"/>
              <a:t/>
            </a:r>
            <a:br>
              <a:rPr lang="en-US" sz="600" dirty="0" smtClean="0"/>
            </a:br>
            <a:r>
              <a:rPr lang="en-US" sz="600" dirty="0" smtClean="0"/>
              <a:t/>
            </a:r>
            <a:br>
              <a:rPr lang="en-US" sz="600" dirty="0" smtClean="0"/>
            </a:br>
            <a:r>
              <a:rPr lang="en-US" sz="600" dirty="0" smtClean="0"/>
              <a:t/>
            </a:r>
            <a:br>
              <a:rPr lang="en-US" sz="600" dirty="0" smtClean="0"/>
            </a:br>
            <a:r>
              <a:rPr lang="en-US" sz="600" dirty="0" smtClean="0"/>
              <a:t/>
            </a:r>
            <a:br>
              <a:rPr lang="en-US" sz="600" dirty="0" smtClean="0"/>
            </a:br>
            <a:r>
              <a:rPr lang="en-US" sz="600" dirty="0" smtClean="0"/>
              <a:t/>
            </a:r>
            <a:br>
              <a:rPr lang="en-US" sz="600" dirty="0" smtClean="0"/>
            </a:br>
            <a:r>
              <a:rPr lang="en-US" sz="600" dirty="0" smtClean="0"/>
              <a:t/>
            </a:r>
            <a:br>
              <a:rPr lang="en-US" sz="600" dirty="0" smtClean="0"/>
            </a:br>
            <a:r>
              <a:rPr lang="en-US" sz="2000" dirty="0" smtClean="0"/>
              <a:t>Galaxy Clusters 2017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Santander, Spain – July 5, 2017</a:t>
            </a:r>
            <a:endParaRPr lang="en-US" sz="2400" dirty="0">
              <a:latin typeface="+mn-l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biLevel thresh="75000"/>
          </a:blip>
          <a:stretch>
            <a:fillRect/>
          </a:stretch>
        </p:blipFill>
        <p:spPr>
          <a:xfrm>
            <a:off x="7269945" y="945986"/>
            <a:ext cx="1444118" cy="8632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000"/>
                    </a14:imgEffect>
                    <a14:imgEffect>
                      <a14:brightnessContrast bright="-11000" contrast="7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89745" y="1801433"/>
            <a:ext cx="1166345" cy="164769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grayscl/>
          </a:blip>
          <a:stretch>
            <a:fillRect/>
          </a:stretch>
        </p:blipFill>
        <p:spPr>
          <a:xfrm>
            <a:off x="7230778" y="4824337"/>
            <a:ext cx="1481112" cy="93884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16741" y="3402977"/>
            <a:ext cx="1115389" cy="131771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27484" y="6080982"/>
            <a:ext cx="818440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tx2"/>
                </a:solidFill>
              </a:rPr>
              <a:t>In collaboration with:	</a:t>
            </a:r>
            <a:r>
              <a:rPr lang="en-US" sz="1100" dirty="0">
                <a:solidFill>
                  <a:schemeClr val="tx2"/>
                </a:solidFill>
              </a:rPr>
              <a:t>The South Pole Telescope Collaboration, M. </a:t>
            </a:r>
            <a:r>
              <a:rPr lang="en-US" sz="1100" dirty="0" err="1">
                <a:solidFill>
                  <a:schemeClr val="tx2"/>
                </a:solidFill>
              </a:rPr>
              <a:t>Bautz</a:t>
            </a:r>
            <a:r>
              <a:rPr lang="en-US" sz="1100" dirty="0">
                <a:solidFill>
                  <a:schemeClr val="tx2"/>
                </a:solidFill>
              </a:rPr>
              <a:t> (MIT)</a:t>
            </a:r>
            <a:r>
              <a:rPr lang="en-US" sz="1100" dirty="0" smtClean="0">
                <a:solidFill>
                  <a:schemeClr val="tx2"/>
                </a:solidFill>
              </a:rPr>
              <a:t>, E. Miller (MIT),  A. </a:t>
            </a:r>
            <a:r>
              <a:rPr lang="en-US" sz="1100" dirty="0" err="1" smtClean="0">
                <a:solidFill>
                  <a:schemeClr val="tx2"/>
                </a:solidFill>
              </a:rPr>
              <a:t>Vikhlinin</a:t>
            </a:r>
            <a:r>
              <a:rPr lang="en-US" sz="1100" dirty="0" smtClean="0">
                <a:solidFill>
                  <a:schemeClr val="tx2"/>
                </a:solidFill>
              </a:rPr>
              <a:t> (</a:t>
            </a:r>
            <a:r>
              <a:rPr lang="en-US" sz="1100" dirty="0" err="1" smtClean="0">
                <a:solidFill>
                  <a:schemeClr val="tx2"/>
                </a:solidFill>
              </a:rPr>
              <a:t>CfA</a:t>
            </a:r>
            <a:r>
              <a:rPr lang="en-US" sz="1100" dirty="0" smtClean="0">
                <a:solidFill>
                  <a:schemeClr val="tx2"/>
                </a:solidFill>
              </a:rPr>
              <a:t>), </a:t>
            </a:r>
            <a:br>
              <a:rPr lang="en-US" sz="1100" dirty="0" smtClean="0">
                <a:solidFill>
                  <a:schemeClr val="tx2"/>
                </a:solidFill>
              </a:rPr>
            </a:br>
            <a:r>
              <a:rPr lang="en-US" sz="1100" dirty="0" smtClean="0">
                <a:solidFill>
                  <a:schemeClr val="tx2"/>
                </a:solidFill>
              </a:rPr>
              <a:t>                                                B. McNamara (UW), A. Edge (Durham), J. </a:t>
            </a:r>
            <a:r>
              <a:rPr lang="en-US" sz="1100" dirty="0" err="1" smtClean="0">
                <a:solidFill>
                  <a:schemeClr val="tx2"/>
                </a:solidFill>
              </a:rPr>
              <a:t>Hlavacek-Larrondo</a:t>
            </a:r>
            <a:r>
              <a:rPr lang="en-US" sz="1100" dirty="0" smtClean="0">
                <a:solidFill>
                  <a:schemeClr val="tx2"/>
                </a:solidFill>
              </a:rPr>
              <a:t> (</a:t>
            </a:r>
            <a:r>
              <a:rPr lang="en-US" sz="1100" dirty="0" err="1" smtClean="0">
                <a:solidFill>
                  <a:schemeClr val="tx2"/>
                </a:solidFill>
              </a:rPr>
              <a:t>UdM</a:t>
            </a:r>
            <a:r>
              <a:rPr lang="en-US" sz="1100" dirty="0" smtClean="0">
                <a:solidFill>
                  <a:schemeClr val="tx2"/>
                </a:solidFill>
              </a:rPr>
              <a:t>), and many others!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80805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359" y="1264694"/>
            <a:ext cx="4772972" cy="4409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Evolution of ICM Density Profiles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416300"/>
            <a:ext cx="0" cy="12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416300"/>
            <a:ext cx="0" cy="12700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75490" y="1209896"/>
            <a:ext cx="4527337" cy="5648104"/>
          </a:xfrm>
        </p:spPr>
        <p:txBody>
          <a:bodyPr>
            <a:normAutofit/>
          </a:bodyPr>
          <a:lstStyle/>
          <a:p>
            <a:r>
              <a:rPr lang="en-US" dirty="0" smtClean="0"/>
              <a:t>Consider redshift dependence of density at fixed radius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sz="1600" dirty="0" smtClean="0"/>
          </a:p>
          <a:p>
            <a:r>
              <a:rPr lang="en-US" sz="1600" dirty="0" smtClean="0"/>
              <a:t/>
            </a:r>
            <a:br>
              <a:rPr lang="en-US" sz="1600" dirty="0" smtClean="0"/>
            </a:br>
            <a:endParaRPr lang="en-US" sz="900" dirty="0"/>
          </a:p>
          <a:p>
            <a:r>
              <a:rPr lang="en-US" dirty="0"/>
              <a:t>Ask, how does redshift dependence vary with </a:t>
            </a:r>
            <a:r>
              <a:rPr lang="en-US" dirty="0" smtClean="0"/>
              <a:t>radius?</a:t>
            </a:r>
            <a:endParaRPr lang="en-US" dirty="0"/>
          </a:p>
          <a:p>
            <a:endParaRPr lang="en-US" sz="1200" dirty="0"/>
          </a:p>
          <a:p>
            <a:endParaRPr lang="en-US" sz="16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5609902" y="1521286"/>
            <a:ext cx="404694" cy="1130497"/>
          </a:xfrm>
          <a:prstGeom prst="rect">
            <a:avLst/>
          </a:prstGeom>
          <a:solidFill>
            <a:srgbClr val="3366FF">
              <a:alpha val="5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6669746" y="2009773"/>
            <a:ext cx="404694" cy="642010"/>
          </a:xfrm>
          <a:prstGeom prst="rect">
            <a:avLst/>
          </a:prstGeom>
          <a:solidFill>
            <a:srgbClr val="008000">
              <a:alpha val="5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7659445" y="2651782"/>
            <a:ext cx="404694" cy="473405"/>
          </a:xfrm>
          <a:prstGeom prst="rect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8281372" y="3456914"/>
            <a:ext cx="404694" cy="642010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78133" y="2165084"/>
            <a:ext cx="1986176" cy="1646897"/>
            <a:chOff x="641931" y="2337056"/>
            <a:chExt cx="2182901" cy="1810017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1108370" y="2337056"/>
              <a:ext cx="1" cy="1423589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108370" y="3760645"/>
              <a:ext cx="1716462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41931" y="2727842"/>
              <a:ext cx="425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r>
                <a:rPr lang="en-US" baseline="-25000" dirty="0" smtClean="0"/>
                <a:t>e</a:t>
              </a:r>
              <a:endParaRPr lang="en-US" baseline="-25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71179" y="3777741"/>
              <a:ext cx="576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E(z)</a:t>
              </a:r>
              <a:endParaRPr lang="en-US" baseline="-25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93183" y="2944875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5583" y="3097275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97983" y="3249675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50383" y="2940521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96868" y="2963937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74923" y="3148603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93793" y="3046968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00292" y="2988478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84369" y="2591232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45583" y="2727943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68894" y="2963937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122523" y="3272248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1168894" y="2963937"/>
              <a:ext cx="1655938" cy="452363"/>
            </a:xfrm>
            <a:prstGeom prst="line">
              <a:avLst/>
            </a:prstGeom>
            <a:ln w="19050" cmpd="sng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2059837" y="2178590"/>
            <a:ext cx="1986176" cy="1646897"/>
            <a:chOff x="641931" y="2337056"/>
            <a:chExt cx="2182901" cy="1810017"/>
          </a:xfrm>
        </p:grpSpPr>
        <p:cxnSp>
          <p:nvCxnSpPr>
            <p:cNvPr id="36" name="Straight Connector 35"/>
            <p:cNvCxnSpPr/>
            <p:nvPr/>
          </p:nvCxnSpPr>
          <p:spPr>
            <a:xfrm flipH="1">
              <a:off x="1108370" y="2337056"/>
              <a:ext cx="1" cy="1423589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108370" y="3760645"/>
              <a:ext cx="1716462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641931" y="2727842"/>
              <a:ext cx="425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r>
                <a:rPr lang="en-US" baseline="-25000" dirty="0" smtClean="0"/>
                <a:t>e</a:t>
              </a:r>
              <a:endParaRPr lang="en-US" baseline="-250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771179" y="3777741"/>
              <a:ext cx="576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E(z)</a:t>
              </a:r>
              <a:endParaRPr lang="en-US" baseline="-250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493183" y="2944875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645583" y="3097275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797983" y="3249675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950383" y="2940521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796868" y="2963937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74923" y="3148603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193793" y="3046968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2500292" y="2988478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284369" y="2591232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645583" y="2727943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168894" y="2963937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122523" y="3272248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1168894" y="2963937"/>
              <a:ext cx="1655938" cy="452363"/>
            </a:xfrm>
            <a:prstGeom prst="line">
              <a:avLst/>
            </a:prstGeom>
            <a:ln w="19050" cmpd="sng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78133" y="3960956"/>
            <a:ext cx="1986176" cy="1646897"/>
            <a:chOff x="641931" y="2337056"/>
            <a:chExt cx="2182901" cy="1810017"/>
          </a:xfrm>
        </p:grpSpPr>
        <p:cxnSp>
          <p:nvCxnSpPr>
            <p:cNvPr id="55" name="Straight Connector 54"/>
            <p:cNvCxnSpPr/>
            <p:nvPr/>
          </p:nvCxnSpPr>
          <p:spPr>
            <a:xfrm flipH="1">
              <a:off x="1108370" y="2337056"/>
              <a:ext cx="1" cy="1423589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>
              <a:off x="1108370" y="3760645"/>
              <a:ext cx="1716462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7" name="TextBox 56"/>
            <p:cNvSpPr txBox="1"/>
            <p:nvPr/>
          </p:nvSpPr>
          <p:spPr>
            <a:xfrm>
              <a:off x="641931" y="2727842"/>
              <a:ext cx="425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r>
                <a:rPr lang="en-US" baseline="-25000" dirty="0" smtClean="0"/>
                <a:t>e</a:t>
              </a:r>
              <a:endParaRPr lang="en-US" baseline="-25000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771179" y="3777741"/>
              <a:ext cx="576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E(z)</a:t>
              </a:r>
              <a:endParaRPr lang="en-US" baseline="-25000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493183" y="2944875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645583" y="3097275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797983" y="3249675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950383" y="2940521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1796868" y="2963937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274923" y="3148603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193793" y="3046968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500292" y="2988478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284369" y="2591232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645583" y="2727943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168894" y="2963937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2122523" y="3272248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1168894" y="2963937"/>
              <a:ext cx="1655938" cy="452363"/>
            </a:xfrm>
            <a:prstGeom prst="line">
              <a:avLst/>
            </a:prstGeom>
            <a:ln w="19050" cmpd="sng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72" name="Group 71"/>
          <p:cNvGrpSpPr>
            <a:grpSpLocks noChangeAspect="1"/>
          </p:cNvGrpSpPr>
          <p:nvPr/>
        </p:nvGrpSpPr>
        <p:grpSpPr>
          <a:xfrm>
            <a:off x="2054267" y="3979465"/>
            <a:ext cx="1986176" cy="1646897"/>
            <a:chOff x="641931" y="2337056"/>
            <a:chExt cx="2182901" cy="1810017"/>
          </a:xfrm>
        </p:grpSpPr>
        <p:cxnSp>
          <p:nvCxnSpPr>
            <p:cNvPr id="73" name="Straight Connector 72"/>
            <p:cNvCxnSpPr/>
            <p:nvPr/>
          </p:nvCxnSpPr>
          <p:spPr>
            <a:xfrm flipH="1">
              <a:off x="1108370" y="2337056"/>
              <a:ext cx="1" cy="1423589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>
              <a:off x="1108370" y="3760645"/>
              <a:ext cx="1716462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641931" y="2727842"/>
              <a:ext cx="425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r>
                <a:rPr lang="en-US" baseline="-25000" dirty="0" smtClean="0"/>
                <a:t>e</a:t>
              </a:r>
              <a:endParaRPr lang="en-US" baseline="-25000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1771179" y="3777741"/>
              <a:ext cx="576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E(z)</a:t>
              </a:r>
              <a:endParaRPr lang="en-US" baseline="-25000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493183" y="2944875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1645583" y="3097275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1797983" y="3249675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1950383" y="2940521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1796868" y="2963937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2274923" y="3148603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2193793" y="3046968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2500292" y="2988478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284369" y="2591232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1645583" y="2727943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1168894" y="2963937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2122523" y="3272248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cxnSp>
          <p:nvCxnSpPr>
            <p:cNvPr id="89" name="Straight Connector 88"/>
            <p:cNvCxnSpPr/>
            <p:nvPr/>
          </p:nvCxnSpPr>
          <p:spPr>
            <a:xfrm>
              <a:off x="1168894" y="2963937"/>
              <a:ext cx="1655938" cy="452363"/>
            </a:xfrm>
            <a:prstGeom prst="line">
              <a:avLst/>
            </a:prstGeom>
            <a:ln w="19050" cmpd="sng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0" name="Rectangle 89"/>
          <p:cNvSpPr/>
          <p:nvPr/>
        </p:nvSpPr>
        <p:spPr>
          <a:xfrm>
            <a:off x="531445" y="2165085"/>
            <a:ext cx="1532863" cy="1256864"/>
          </a:xfrm>
          <a:prstGeom prst="rect">
            <a:avLst/>
          </a:prstGeom>
          <a:solidFill>
            <a:srgbClr val="3366FF">
              <a:alpha val="5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Rectangle 90"/>
          <p:cNvSpPr/>
          <p:nvPr/>
        </p:nvSpPr>
        <p:spPr>
          <a:xfrm>
            <a:off x="2483459" y="2178590"/>
            <a:ext cx="1561773" cy="1267831"/>
          </a:xfrm>
          <a:prstGeom prst="rect">
            <a:avLst/>
          </a:prstGeom>
          <a:solidFill>
            <a:srgbClr val="008000">
              <a:alpha val="5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Rectangle 91"/>
          <p:cNvSpPr/>
          <p:nvPr/>
        </p:nvSpPr>
        <p:spPr>
          <a:xfrm>
            <a:off x="519227" y="3960956"/>
            <a:ext cx="1545082" cy="1296733"/>
          </a:xfrm>
          <a:prstGeom prst="rect">
            <a:avLst/>
          </a:prstGeom>
          <a:solidFill>
            <a:schemeClr val="accent5">
              <a:lumMod val="75000"/>
              <a:alpha val="5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2462183" y="3947190"/>
            <a:ext cx="1579039" cy="1320219"/>
          </a:xfrm>
          <a:prstGeom prst="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5473528"/>
              </p:ext>
            </p:extLst>
          </p:nvPr>
        </p:nvGraphicFramePr>
        <p:xfrm>
          <a:off x="4731730" y="6013450"/>
          <a:ext cx="2524125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name="Equation" r:id="rId6" imgW="1168400" imgH="241300" progId="Equation.3">
                  <p:embed/>
                </p:oleObj>
              </mc:Choice>
              <mc:Fallback>
                <p:oleObj name="Equation" r:id="rId6" imgW="11684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731730" y="6013450"/>
                        <a:ext cx="2524125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" name="TextBox 94"/>
          <p:cNvSpPr txBox="1"/>
          <p:nvPr/>
        </p:nvSpPr>
        <p:spPr>
          <a:xfrm>
            <a:off x="7284499" y="1409630"/>
            <a:ext cx="158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~100 clusters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3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Deviations from Self Similarity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513963"/>
            <a:ext cx="3394569" cy="5180984"/>
          </a:xfrm>
        </p:spPr>
        <p:txBody>
          <a:bodyPr>
            <a:normAutofit/>
          </a:bodyPr>
          <a:lstStyle/>
          <a:p>
            <a:r>
              <a:rPr lang="en-US" dirty="0" smtClean="0"/>
              <a:t>At large radii,</a:t>
            </a:r>
            <a:br>
              <a:rPr lang="en-US" dirty="0" smtClean="0"/>
            </a:br>
            <a:r>
              <a:rPr lang="en-US" dirty="0" smtClean="0"/>
              <a:t>ICM density</a:t>
            </a:r>
            <a:br>
              <a:rPr lang="en-US" dirty="0" smtClean="0"/>
            </a:br>
            <a:r>
              <a:rPr lang="en-US" dirty="0" smtClean="0"/>
              <a:t>profile is well-</a:t>
            </a:r>
            <a:br>
              <a:rPr lang="en-US" dirty="0" smtClean="0"/>
            </a:br>
            <a:r>
              <a:rPr lang="en-US" dirty="0" smtClean="0"/>
              <a:t>described by</a:t>
            </a:r>
            <a:br>
              <a:rPr lang="en-US" dirty="0" smtClean="0"/>
            </a:br>
            <a:r>
              <a:rPr lang="en-US" dirty="0" smtClean="0"/>
              <a:t>gravitational</a:t>
            </a:r>
            <a:br>
              <a:rPr lang="en-US" dirty="0" smtClean="0"/>
            </a:br>
            <a:r>
              <a:rPr lang="en-US" dirty="0" smtClean="0"/>
              <a:t>collapse</a:t>
            </a:r>
          </a:p>
          <a:p>
            <a:endParaRPr lang="en-US" sz="1200" dirty="0"/>
          </a:p>
          <a:p>
            <a:r>
              <a:rPr lang="en-US" dirty="0" smtClean="0"/>
              <a:t>At small radii,</a:t>
            </a:r>
            <a:br>
              <a:rPr lang="en-US" dirty="0" smtClean="0"/>
            </a:br>
            <a:r>
              <a:rPr lang="en-US" dirty="0" smtClean="0"/>
              <a:t>no apparent</a:t>
            </a:r>
            <a:br>
              <a:rPr lang="en-US" dirty="0" smtClean="0"/>
            </a:br>
            <a:r>
              <a:rPr lang="en-US" dirty="0" smtClean="0"/>
              <a:t>redshift </a:t>
            </a:r>
            <a:br>
              <a:rPr lang="en-US" dirty="0" smtClean="0"/>
            </a:br>
            <a:r>
              <a:rPr lang="en-US" dirty="0" smtClean="0"/>
              <a:t>evolution in</a:t>
            </a:r>
            <a:br>
              <a:rPr lang="en-US" dirty="0" smtClean="0"/>
            </a:br>
            <a:r>
              <a:rPr lang="en-US" dirty="0" smtClean="0"/>
              <a:t>gas density</a:t>
            </a:r>
          </a:p>
          <a:p>
            <a:pPr lvl="1"/>
            <a:r>
              <a:rPr lang="en-US" dirty="0" smtClean="0"/>
              <a:t>See also:</a:t>
            </a:r>
            <a:br>
              <a:rPr lang="en-US" dirty="0" smtClean="0"/>
            </a:br>
            <a:r>
              <a:rPr lang="en-US" dirty="0" smtClean="0"/>
              <a:t>McD+13,14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9740" y="1513963"/>
            <a:ext cx="6321945" cy="50539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60329" y="1306374"/>
            <a:ext cx="1767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McDonald+17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719457" y="4374443"/>
            <a:ext cx="2249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C=0;  No evolution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3781777" y="4769556"/>
            <a:ext cx="5017911" cy="14111"/>
          </a:xfrm>
          <a:prstGeom prst="line">
            <a:avLst/>
          </a:prstGeom>
          <a:ln w="19050" cmpd="sng"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9" name="Rectangle 8"/>
          <p:cNvSpPr/>
          <p:nvPr/>
        </p:nvSpPr>
        <p:spPr>
          <a:xfrm>
            <a:off x="4106333" y="2455333"/>
            <a:ext cx="2568223" cy="268111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827827" y="2297403"/>
            <a:ext cx="33969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C=2;  Self-Similar Expectation</a:t>
            </a:r>
            <a:endParaRPr lang="en-US" dirty="0"/>
          </a:p>
        </p:txBody>
      </p:sp>
      <p:sp useBgFill="1">
        <p:nvSpPr>
          <p:cNvPr id="12" name="Rectangle 11"/>
          <p:cNvSpPr/>
          <p:nvPr/>
        </p:nvSpPr>
        <p:spPr>
          <a:xfrm>
            <a:off x="5390444" y="5009444"/>
            <a:ext cx="2864556" cy="479778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3894667" y="4628444"/>
            <a:ext cx="860778" cy="592667"/>
          </a:xfrm>
          <a:prstGeom prst="straightConnector1">
            <a:avLst/>
          </a:prstGeom>
          <a:ln w="38100" cmpd="sng">
            <a:solidFill>
              <a:schemeClr val="accent2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741334" y="5108223"/>
            <a:ext cx="3614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2"/>
                </a:solidFill>
              </a:rPr>
              <a:t>Central density “frozen in time”</a:t>
            </a:r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8725" y="6224712"/>
            <a:ext cx="5238695" cy="666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Note: Similarity-breaking in temperature profile at r~</a:t>
            </a:r>
            <a:r>
              <a:rPr lang="en-US" sz="1400" i="1" dirty="0" smtClean="0"/>
              <a:t>0.2R</a:t>
            </a:r>
            <a:r>
              <a:rPr lang="en-US" sz="1400" i="1" baseline="-25000" dirty="0" smtClean="0"/>
              <a:t>500</a:t>
            </a:r>
            <a:br>
              <a:rPr lang="en-US" sz="1400" i="1" baseline="-25000" dirty="0" smtClean="0"/>
            </a:br>
            <a:r>
              <a:rPr lang="en-US" sz="1400" i="1" baseline="-25000" dirty="0" smtClean="0"/>
              <a:t>Vikhlinin+06, Baldi+12</a:t>
            </a:r>
            <a:endParaRPr lang="en-US" sz="1400" i="1" baseline="-25000" dirty="0"/>
          </a:p>
          <a:p>
            <a:endParaRPr lang="en-US" sz="1400" i="1" dirty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9426072"/>
              </p:ext>
            </p:extLst>
          </p:nvPr>
        </p:nvGraphicFramePr>
        <p:xfrm>
          <a:off x="2949223" y="1158975"/>
          <a:ext cx="1385859" cy="4967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5" imgW="673100" imgH="241300" progId="Equation.3">
                  <p:embed/>
                </p:oleObj>
              </mc:Choice>
              <mc:Fallback>
                <p:oleObj name="Equation" r:id="rId5" imgW="673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949223" y="1158975"/>
                        <a:ext cx="1385859" cy="4967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Oval 16"/>
          <p:cNvSpPr/>
          <p:nvPr/>
        </p:nvSpPr>
        <p:spPr>
          <a:xfrm>
            <a:off x="4066229" y="1158975"/>
            <a:ext cx="274320" cy="27432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Curved Connector 19"/>
          <p:cNvCxnSpPr/>
          <p:nvPr/>
        </p:nvCxnSpPr>
        <p:spPr>
          <a:xfrm rot="5400000">
            <a:off x="2636931" y="2016181"/>
            <a:ext cx="2083832" cy="1068865"/>
          </a:xfrm>
          <a:prstGeom prst="curvedConnector3">
            <a:avLst>
              <a:gd name="adj1" fmla="val 35886"/>
            </a:avLst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79794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565" y="1714309"/>
            <a:ext cx="5504902" cy="49602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Cool Core (Non-)Evolution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543" y="1189409"/>
            <a:ext cx="8587458" cy="5372258"/>
          </a:xfrm>
        </p:spPr>
        <p:txBody>
          <a:bodyPr/>
          <a:lstStyle/>
          <a:p>
            <a:r>
              <a:rPr lang="en-US" dirty="0" smtClean="0"/>
              <a:t>Subtract the expected profile from gravitational collapse (SS)</a:t>
            </a:r>
          </a:p>
          <a:p>
            <a:pPr lvl="1"/>
            <a:r>
              <a:rPr lang="en-US" dirty="0" smtClean="0"/>
              <a:t>Excess is the “cool core”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No apparent change</a:t>
            </a:r>
            <a:br>
              <a:rPr lang="en-US" dirty="0" smtClean="0"/>
            </a:br>
            <a:r>
              <a:rPr lang="en-US" dirty="0" smtClean="0"/>
              <a:t>in cool core shape,</a:t>
            </a:r>
            <a:br>
              <a:rPr lang="en-US" dirty="0" smtClean="0"/>
            </a:br>
            <a:r>
              <a:rPr lang="en-US" dirty="0" smtClean="0"/>
              <a:t>size, density over</a:t>
            </a:r>
            <a:br>
              <a:rPr lang="en-US" dirty="0" smtClean="0"/>
            </a:br>
            <a:r>
              <a:rPr lang="en-US" dirty="0" smtClean="0"/>
              <a:t>the past ~ 7 </a:t>
            </a:r>
            <a:r>
              <a:rPr lang="en-US" dirty="0" err="1" smtClean="0"/>
              <a:t>Gyr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916501" y="6221779"/>
            <a:ext cx="1151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McD+17</a:t>
            </a:r>
            <a:endParaRPr lang="en-US" i="1" dirty="0"/>
          </a:p>
        </p:txBody>
      </p:sp>
      <p:sp>
        <p:nvSpPr>
          <p:cNvPr id="6" name="TextBox 5"/>
          <p:cNvSpPr txBox="1"/>
          <p:nvPr/>
        </p:nvSpPr>
        <p:spPr>
          <a:xfrm>
            <a:off x="9454444" y="547511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Content Placeholder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9" r="51099"/>
          <a:stretch/>
        </p:blipFill>
        <p:spPr>
          <a:xfrm>
            <a:off x="426128" y="3782171"/>
            <a:ext cx="2345907" cy="2439608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Content Placeholder 4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2505" b="57520" l="19809" r="322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257" t="6878" r="66224" b="36853"/>
          <a:stretch/>
        </p:blipFill>
        <p:spPr>
          <a:xfrm>
            <a:off x="1293404" y="3944470"/>
            <a:ext cx="747059" cy="1372769"/>
          </a:xfrm>
          <a:prstGeom prst="rect">
            <a:avLst/>
          </a:prstGeom>
          <a:ln>
            <a:noFill/>
          </a:ln>
        </p:spPr>
      </p:pic>
      <p:cxnSp>
        <p:nvCxnSpPr>
          <p:cNvPr id="10" name="Straight Connector 9"/>
          <p:cNvCxnSpPr/>
          <p:nvPr/>
        </p:nvCxnSpPr>
        <p:spPr>
          <a:xfrm flipH="1">
            <a:off x="1120588" y="5317240"/>
            <a:ext cx="1195295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2510118" y="3722408"/>
            <a:ext cx="2928471" cy="730064"/>
          </a:xfrm>
          <a:prstGeom prst="straightConnector1">
            <a:avLst/>
          </a:prstGeom>
          <a:ln w="28575" cmpd="sng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1775766">
            <a:off x="4893777" y="3224649"/>
            <a:ext cx="2040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 Evolution</a:t>
            </a:r>
            <a:endParaRPr lang="en-US" sz="2400" dirty="0"/>
          </a:p>
        </p:txBody>
      </p:sp>
      <p:sp useBgFill="1">
        <p:nvSpPr>
          <p:cNvPr id="11" name="Rectangle 10"/>
          <p:cNvSpPr/>
          <p:nvPr/>
        </p:nvSpPr>
        <p:spPr>
          <a:xfrm>
            <a:off x="4650249" y="4631352"/>
            <a:ext cx="2289354" cy="32970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8717" y="6328111"/>
            <a:ext cx="53066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But the cooling time of this gas is ~1 </a:t>
            </a:r>
            <a:r>
              <a:rPr lang="en-US" sz="2000" b="1" dirty="0" err="1" smtClean="0"/>
              <a:t>Gyr</a:t>
            </a:r>
            <a:r>
              <a:rPr lang="en-US" sz="2000" b="1" dirty="0" smtClean="0"/>
              <a:t>!!!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41904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96296E-6 L 0.06215 -0.02615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8" y="-1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Cool Core (Non-)Evolution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543" y="1189409"/>
            <a:ext cx="8587458" cy="5372258"/>
          </a:xfrm>
        </p:spPr>
        <p:txBody>
          <a:bodyPr>
            <a:normAutofit/>
          </a:bodyPr>
          <a:lstStyle/>
          <a:p>
            <a:r>
              <a:rPr lang="en-US" dirty="0" smtClean="0"/>
              <a:t>Subtract the expected profile from gravitational collapse (SS)</a:t>
            </a:r>
          </a:p>
          <a:p>
            <a:pPr lvl="1"/>
            <a:r>
              <a:rPr lang="en-US" dirty="0" smtClean="0"/>
              <a:t>Excess is the “cool core”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No apparent change</a:t>
            </a:r>
            <a:br>
              <a:rPr lang="en-US" dirty="0" smtClean="0"/>
            </a:br>
            <a:r>
              <a:rPr lang="en-US" dirty="0" smtClean="0"/>
              <a:t>in cool core shape,</a:t>
            </a:r>
            <a:br>
              <a:rPr lang="en-US" dirty="0" smtClean="0"/>
            </a:br>
            <a:r>
              <a:rPr lang="en-US" dirty="0" smtClean="0"/>
              <a:t>size, density over</a:t>
            </a:r>
            <a:br>
              <a:rPr lang="en-US" dirty="0" smtClean="0"/>
            </a:br>
            <a:r>
              <a:rPr lang="en-US" dirty="0" smtClean="0"/>
              <a:t>the past ~ 7 </a:t>
            </a:r>
            <a:r>
              <a:rPr lang="en-US" dirty="0" err="1" smtClean="0"/>
              <a:t>Gyr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r>
              <a:rPr lang="en-US" dirty="0" smtClean="0"/>
              <a:t>Mild evidence for</a:t>
            </a:r>
            <a:br>
              <a:rPr lang="en-US" dirty="0" smtClean="0"/>
            </a:br>
            <a:r>
              <a:rPr lang="en-US" dirty="0" smtClean="0"/>
              <a:t>evolution at z &gt; 1</a:t>
            </a:r>
          </a:p>
          <a:p>
            <a:endParaRPr lang="en-US" dirty="0"/>
          </a:p>
          <a:p>
            <a:pPr marL="114300" indent="0">
              <a:buNone/>
            </a:pPr>
            <a:r>
              <a:rPr lang="en-US" dirty="0" smtClean="0"/>
              <a:t>Initial formation of</a:t>
            </a:r>
            <a:br>
              <a:rPr lang="en-US" dirty="0" smtClean="0"/>
            </a:br>
            <a:r>
              <a:rPr lang="en-US" dirty="0" smtClean="0"/>
              <a:t>cores at z~1.5, followed </a:t>
            </a:r>
            <a:br>
              <a:rPr lang="en-US" dirty="0" smtClean="0"/>
            </a:br>
            <a:r>
              <a:rPr lang="en-US" dirty="0" smtClean="0"/>
              <a:t>by</a:t>
            </a:r>
            <a:r>
              <a:rPr lang="en-US" dirty="0"/>
              <a:t> </a:t>
            </a:r>
            <a:r>
              <a:rPr lang="en-US" dirty="0" smtClean="0"/>
              <a:t>long-standing,</a:t>
            </a:r>
            <a:br>
              <a:rPr lang="en-US" dirty="0" smtClean="0"/>
            </a:br>
            <a:r>
              <a:rPr lang="en-US" dirty="0" smtClean="0"/>
              <a:t>gentle feedback</a:t>
            </a:r>
            <a:br>
              <a:rPr lang="en-US" dirty="0" smtClean="0"/>
            </a:br>
            <a:r>
              <a:rPr lang="en-US" sz="400" dirty="0" smtClean="0"/>
              <a:t/>
            </a:r>
            <a:br>
              <a:rPr lang="en-US" sz="400" dirty="0" smtClean="0"/>
            </a:br>
            <a:r>
              <a:rPr lang="en-US" sz="1600" dirty="0" smtClean="0"/>
              <a:t>(e.g., Gaspari+14, Hogan+17)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7565" y="1714309"/>
            <a:ext cx="5510390" cy="496519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16501" y="6221779"/>
            <a:ext cx="1151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McD+17</a:t>
            </a:r>
            <a:endParaRPr lang="en-US" i="1" dirty="0"/>
          </a:p>
        </p:txBody>
      </p:sp>
      <p:sp>
        <p:nvSpPr>
          <p:cNvPr id="4" name="Rectangle 3"/>
          <p:cNvSpPr/>
          <p:nvPr/>
        </p:nvSpPr>
        <p:spPr>
          <a:xfrm>
            <a:off x="229201" y="4812005"/>
            <a:ext cx="3204831" cy="1695998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225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Cool Core 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61776" y="3410256"/>
            <a:ext cx="4441588" cy="3059292"/>
          </a:xfrm>
        </p:spPr>
        <p:txBody>
          <a:bodyPr>
            <a:normAutofit/>
          </a:bodyPr>
          <a:lstStyle/>
          <a:p>
            <a:r>
              <a:rPr lang="en-US" dirty="0" smtClean="0"/>
              <a:t>Also appears to be a maximum density that is not violated over full redshift range</a:t>
            </a:r>
          </a:p>
          <a:p>
            <a:pPr lvl="1"/>
            <a:r>
              <a:rPr lang="en-US" sz="1600" b="1" dirty="0" err="1" smtClean="0"/>
              <a:t>n</a:t>
            </a:r>
            <a:r>
              <a:rPr lang="en-US" sz="1600" b="1" baseline="-25000" dirty="0" err="1" smtClean="0"/>
              <a:t>e,max</a:t>
            </a:r>
            <a:r>
              <a:rPr lang="en-US" sz="1600" b="1" dirty="0" smtClean="0"/>
              <a:t> ~ 0.1 cm</a:t>
            </a:r>
            <a:r>
              <a:rPr lang="en-US" sz="1600" b="1" baseline="30000" dirty="0" smtClean="0"/>
              <a:t>-3</a:t>
            </a:r>
          </a:p>
          <a:p>
            <a:pPr lvl="1"/>
            <a:r>
              <a:rPr lang="en-US" dirty="0" smtClean="0"/>
              <a:t>May represent condensation point</a:t>
            </a:r>
          </a:p>
          <a:p>
            <a:pPr lvl="1"/>
            <a:r>
              <a:rPr lang="en-US" dirty="0" smtClean="0"/>
              <a:t>See also Voit+14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678836" y="3102479"/>
            <a:ext cx="1444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/>
              <a:t>McDonald+17</a:t>
            </a:r>
            <a:endParaRPr lang="en-US" sz="1400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860" y="2975178"/>
            <a:ext cx="4454915" cy="38622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7967" y="1122635"/>
            <a:ext cx="1447485" cy="145720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426720" y="1257143"/>
            <a:ext cx="8478732" cy="2258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Massive, dense cores formed early (z &gt; 1)</a:t>
            </a:r>
          </a:p>
          <a:p>
            <a:pPr lvl="1"/>
            <a:r>
              <a:rPr lang="en-US" sz="2000" dirty="0" smtClean="0"/>
              <a:t>Bulk of cluster evolved self-similarly</a:t>
            </a:r>
          </a:p>
          <a:p>
            <a:pPr lvl="1"/>
            <a:r>
              <a:rPr lang="en-US" sz="2000" dirty="0" smtClean="0"/>
              <a:t>leads to increased contrast between core and bulk</a:t>
            </a:r>
            <a:br>
              <a:rPr lang="en-US" sz="2000" dirty="0" smtClean="0"/>
            </a:br>
            <a:endParaRPr lang="en-US" sz="800" dirty="0" smtClean="0"/>
          </a:p>
          <a:p>
            <a:r>
              <a:rPr lang="en-US" sz="2200" b="1" dirty="0" smtClean="0"/>
              <a:t>Evidence for long-standing, gentle feedback!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9886535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/>
          <p:nvPr/>
        </p:nvSpPr>
        <p:spPr>
          <a:xfrm>
            <a:off x="211674" y="174330"/>
            <a:ext cx="8778240" cy="9090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" y="98124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Results</a:t>
            </a:r>
            <a:endParaRPr lang="en-US" sz="3200" b="1" i="1" u="sng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2" r="607"/>
          <a:stretch/>
        </p:blipFill>
        <p:spPr>
          <a:xfrm>
            <a:off x="1054409" y="3834521"/>
            <a:ext cx="3562269" cy="2847755"/>
          </a:xfrm>
          <a:prstGeom prst="rect">
            <a:avLst/>
          </a:prstGeom>
          <a:solidFill>
            <a:schemeClr val="tx1"/>
          </a:solidFill>
          <a:ln w="19050" cmpd="sng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72" r="9783"/>
          <a:stretch/>
        </p:blipFill>
        <p:spPr>
          <a:xfrm>
            <a:off x="1054409" y="956334"/>
            <a:ext cx="3562269" cy="2847755"/>
          </a:xfrm>
          <a:prstGeom prst="rect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1054410" y="986766"/>
            <a:ext cx="356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Cooling Evolution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12801" y="3823813"/>
            <a:ext cx="3462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FF"/>
                </a:solidFill>
              </a:rPr>
              <a:t>Metallicity</a:t>
            </a:r>
            <a:r>
              <a:rPr lang="en-US" sz="2400" b="1" dirty="0" smtClean="0">
                <a:solidFill>
                  <a:srgbClr val="FFFFFF"/>
                </a:solidFill>
              </a:rPr>
              <a:t> Evolution</a:t>
            </a:r>
            <a:endParaRPr lang="en-US" sz="2400" b="1" dirty="0">
              <a:solidFill>
                <a:srgbClr val="FFFFFF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656484" y="986766"/>
            <a:ext cx="3555578" cy="2847755"/>
            <a:chOff x="1469236" y="2849824"/>
            <a:chExt cx="3555578" cy="284775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9236" y="2849824"/>
              <a:ext cx="3555578" cy="2847755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522894" y="2849824"/>
              <a:ext cx="34625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FFFF"/>
                  </a:solidFill>
                </a:rPr>
                <a:t>Morphological Evolution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85" r="8905"/>
          <a:stretch/>
        </p:blipFill>
        <p:spPr>
          <a:xfrm>
            <a:off x="4635048" y="3834521"/>
            <a:ext cx="3577014" cy="2847755"/>
          </a:xfrm>
          <a:prstGeom prst="rect">
            <a:avLst/>
          </a:prstGeom>
          <a:solidFill>
            <a:schemeClr val="tx1"/>
          </a:solidFill>
          <a:ln w="19050" cmpd="sng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4648340" y="3856948"/>
            <a:ext cx="356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BCG Growth/Evolution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635047" y="956334"/>
            <a:ext cx="3577015" cy="2847755"/>
          </a:xfrm>
          <a:prstGeom prst="rect">
            <a:avLst/>
          </a:prstGeom>
          <a:noFill/>
          <a:ln w="57150" cmpd="sng">
            <a:solidFill>
              <a:srgbClr val="EBDE1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20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What Should Clusters Look Like @ z&gt;1?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Simulations and analytic theory tell us that the merger rate is higher at z &gt;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884" y="1681523"/>
            <a:ext cx="5997116" cy="499759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0224" y="3273594"/>
            <a:ext cx="21104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What do we observe?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15305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Evolution of the “Disturbed Fraction”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“photon asymmetry” </a:t>
            </a:r>
            <a:br>
              <a:rPr lang="en-US" dirty="0" smtClean="0"/>
            </a:br>
            <a:r>
              <a:rPr lang="en-US" dirty="0" smtClean="0"/>
              <a:t>from Nurgaliev+13</a:t>
            </a:r>
          </a:p>
          <a:p>
            <a:pPr lvl="1"/>
            <a:r>
              <a:rPr lang="en-US" dirty="0" smtClean="0"/>
              <a:t>Unbiased at low S/N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63328" b="-361"/>
          <a:stretch/>
        </p:blipFill>
        <p:spPr>
          <a:xfrm>
            <a:off x="-27729" y="2480148"/>
            <a:ext cx="4396094" cy="38543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182" b="66195"/>
          <a:stretch/>
        </p:blipFill>
        <p:spPr>
          <a:xfrm>
            <a:off x="4978664" y="1088268"/>
            <a:ext cx="3708136" cy="26006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33806" b="36004"/>
          <a:stretch/>
        </p:blipFill>
        <p:spPr>
          <a:xfrm>
            <a:off x="4978664" y="3563143"/>
            <a:ext cx="3708136" cy="26504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92677" b="-361"/>
          <a:stretch/>
        </p:blipFill>
        <p:spPr>
          <a:xfrm>
            <a:off x="4978664" y="6112445"/>
            <a:ext cx="3708136" cy="674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05836" y="5622166"/>
            <a:ext cx="573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low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6653" y="5622166"/>
            <a:ext cx="667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high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337405" y="6140123"/>
            <a:ext cx="573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</a:rPr>
              <a:t>low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5987" y="6131500"/>
            <a:ext cx="6677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</a:rPr>
              <a:t>high</a:t>
            </a:r>
            <a:endParaRPr lang="en-US" dirty="0">
              <a:solidFill>
                <a:srgbClr val="008000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 rot="973054">
            <a:off x="3764955" y="1547971"/>
            <a:ext cx="500833" cy="855824"/>
          </a:xfrm>
          <a:custGeom>
            <a:avLst/>
            <a:gdLst>
              <a:gd name="connsiteX0" fmla="*/ 0 w 500833"/>
              <a:gd name="connsiteY0" fmla="*/ 54559 h 855824"/>
              <a:gd name="connsiteX1" fmla="*/ 498970 w 500833"/>
              <a:gd name="connsiteY1" fmla="*/ 84795 h 855824"/>
              <a:gd name="connsiteX2" fmla="*/ 181444 w 500833"/>
              <a:gd name="connsiteY2" fmla="*/ 855824 h 855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00833" h="855824">
                <a:moveTo>
                  <a:pt x="0" y="54559"/>
                </a:moveTo>
                <a:cubicBezTo>
                  <a:pt x="234364" y="2905"/>
                  <a:pt x="468729" y="-48749"/>
                  <a:pt x="498970" y="84795"/>
                </a:cubicBezTo>
                <a:cubicBezTo>
                  <a:pt x="529211" y="218339"/>
                  <a:pt x="181444" y="855824"/>
                  <a:pt x="181444" y="855824"/>
                </a:cubicBezTo>
              </a:path>
            </a:pathLst>
          </a:custGeom>
          <a:ln w="28575" cmpd="sng">
            <a:solidFill>
              <a:schemeClr val="tx1">
                <a:lumMod val="75000"/>
                <a:lumOff val="25000"/>
              </a:schemeClr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608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28" y="2498691"/>
            <a:ext cx="5030572" cy="41921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Evolution of the “Disturbed Fraction”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“photon asymmetry” from Nurgaliev+13</a:t>
            </a:r>
          </a:p>
          <a:p>
            <a:pPr lvl="1"/>
            <a:r>
              <a:rPr lang="en-US" dirty="0" smtClean="0"/>
              <a:t>Unbiased at low S/N</a:t>
            </a:r>
          </a:p>
          <a:p>
            <a:r>
              <a:rPr lang="en-US" dirty="0" smtClean="0"/>
              <a:t>Find no evolution in the fraction of clusters</a:t>
            </a:r>
            <a:br>
              <a:rPr lang="en-US" dirty="0" smtClean="0"/>
            </a:br>
            <a:r>
              <a:rPr lang="en-US" dirty="0" smtClean="0"/>
              <a:t>that appear morphologically disturbed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4182" b="-361"/>
          <a:stretch/>
        </p:blipFill>
        <p:spPr>
          <a:xfrm>
            <a:off x="6398223" y="1152608"/>
            <a:ext cx="2471457" cy="5627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9300" y="3416300"/>
            <a:ext cx="12700" cy="12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52708" y="2808497"/>
            <a:ext cx="1113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McD+17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7455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What Should Clusters Look Like @ z&gt;1?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Simulations and analytic theory tell us that merger rate is higher at z &gt; 1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884" y="1681523"/>
            <a:ext cx="5997116" cy="499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234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 smtClean="0"/>
              <a:t>Timing of Major Milestones Remain Uncertain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0" y="1257664"/>
            <a:ext cx="2127973" cy="210476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2766026" y="1257664"/>
            <a:ext cx="2864991" cy="2104764"/>
            <a:chOff x="2766026" y="1257664"/>
            <a:chExt cx="2864991" cy="210476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66026" y="1257664"/>
              <a:ext cx="2864991" cy="2104764"/>
            </a:xfrm>
            <a:prstGeom prst="rect">
              <a:avLst/>
            </a:prstGeom>
            <a:ln>
              <a:solidFill>
                <a:srgbClr val="BFBFBF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3486593" y="1257664"/>
              <a:ext cx="12784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BCGs Form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3197690" y="4214382"/>
            <a:ext cx="2595195" cy="2079107"/>
            <a:chOff x="5962461" y="1257664"/>
            <a:chExt cx="2595195" cy="210476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2461" y="1257664"/>
              <a:ext cx="2595195" cy="2104764"/>
            </a:xfrm>
            <a:prstGeom prst="rect">
              <a:avLst/>
            </a:prstGeom>
            <a:ln>
              <a:solidFill>
                <a:srgbClr val="BFBFBF"/>
              </a:solidFill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6278486" y="1287482"/>
              <a:ext cx="19672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Metal enrichment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53942" y="1257664"/>
            <a:ext cx="2632858" cy="2104764"/>
            <a:chOff x="3207040" y="4210424"/>
            <a:chExt cx="2565962" cy="2087532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272" r="9783"/>
            <a:stretch/>
          </p:blipFill>
          <p:spPr>
            <a:xfrm>
              <a:off x="3207040" y="4210424"/>
              <a:ext cx="2565962" cy="2087532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3356452" y="4214382"/>
              <a:ext cx="22742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Cool Core Formation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017688" y="4214382"/>
            <a:ext cx="2539968" cy="2083574"/>
            <a:chOff x="5818472" y="4214382"/>
            <a:chExt cx="2539968" cy="208357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18472" y="4214382"/>
              <a:ext cx="2539968" cy="2083574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251287" y="4214382"/>
              <a:ext cx="17491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AGN Feedback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74320" y="4210424"/>
            <a:ext cx="2631241" cy="2083065"/>
            <a:chOff x="545423" y="4214382"/>
            <a:chExt cx="2631241" cy="208306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5423" y="4214382"/>
              <a:ext cx="2631241" cy="2083065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997738" y="4258044"/>
              <a:ext cx="17433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ICM Established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49" name="Straight Connector 48"/>
          <p:cNvCxnSpPr/>
          <p:nvPr/>
        </p:nvCxnSpPr>
        <p:spPr>
          <a:xfrm>
            <a:off x="7570809" y="3772990"/>
            <a:ext cx="1115991" cy="0"/>
          </a:xfrm>
          <a:prstGeom prst="line">
            <a:avLst/>
          </a:prstGeom>
          <a:ln w="28575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Oval 63"/>
          <p:cNvSpPr>
            <a:spLocks noChangeAspect="1"/>
          </p:cNvSpPr>
          <p:nvPr/>
        </p:nvSpPr>
        <p:spPr>
          <a:xfrm>
            <a:off x="726920" y="3635830"/>
            <a:ext cx="274305" cy="274320"/>
          </a:xfrm>
          <a:prstGeom prst="ellipse">
            <a:avLst/>
          </a:prstGeom>
          <a:noFill/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dist"/>
            <a:endParaRPr lang="en-US" sz="1600" dirty="0"/>
          </a:p>
        </p:txBody>
      </p:sp>
      <p:sp>
        <p:nvSpPr>
          <p:cNvPr id="69" name="Oval 68"/>
          <p:cNvSpPr>
            <a:spLocks noChangeAspect="1"/>
          </p:cNvSpPr>
          <p:nvPr/>
        </p:nvSpPr>
        <p:spPr>
          <a:xfrm>
            <a:off x="1734237" y="3635830"/>
            <a:ext cx="274305" cy="274320"/>
          </a:xfrm>
          <a:prstGeom prst="ellipse">
            <a:avLst/>
          </a:prstGeom>
          <a:noFill/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>
            <a:off x="317610" y="3772990"/>
            <a:ext cx="409025" cy="0"/>
          </a:xfrm>
          <a:prstGeom prst="line">
            <a:avLst/>
          </a:prstGeom>
          <a:ln w="2857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>
            <a:spLocks noChangeAspect="1"/>
          </p:cNvSpPr>
          <p:nvPr/>
        </p:nvSpPr>
        <p:spPr>
          <a:xfrm>
            <a:off x="4519387" y="3644258"/>
            <a:ext cx="274305" cy="274320"/>
          </a:xfrm>
          <a:prstGeom prst="ellipse">
            <a:avLst/>
          </a:prstGeom>
          <a:noFill/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>
            <a:spLocks noChangeAspect="1"/>
          </p:cNvSpPr>
          <p:nvPr/>
        </p:nvSpPr>
        <p:spPr>
          <a:xfrm>
            <a:off x="6194601" y="3644258"/>
            <a:ext cx="274305" cy="274320"/>
          </a:xfrm>
          <a:prstGeom prst="ellipse">
            <a:avLst/>
          </a:prstGeom>
          <a:noFill/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>
            <a:spLocks noChangeAspect="1"/>
          </p:cNvSpPr>
          <p:nvPr/>
        </p:nvSpPr>
        <p:spPr>
          <a:xfrm>
            <a:off x="7296504" y="3631806"/>
            <a:ext cx="274305" cy="274320"/>
          </a:xfrm>
          <a:prstGeom prst="ellipse">
            <a:avLst/>
          </a:prstGeom>
          <a:noFill/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3197690" y="3644258"/>
            <a:ext cx="274305" cy="274320"/>
          </a:xfrm>
          <a:prstGeom prst="ellipse">
            <a:avLst/>
          </a:prstGeom>
          <a:noFill/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Straight Connector 125"/>
          <p:cNvCxnSpPr>
            <a:stCxn id="64" idx="6"/>
            <a:endCxn id="69" idx="2"/>
          </p:cNvCxnSpPr>
          <p:nvPr/>
        </p:nvCxnSpPr>
        <p:spPr>
          <a:xfrm>
            <a:off x="1001225" y="3772990"/>
            <a:ext cx="733012" cy="0"/>
          </a:xfrm>
          <a:prstGeom prst="line">
            <a:avLst/>
          </a:prstGeom>
          <a:ln w="2857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2025610" y="3772990"/>
            <a:ext cx="1172080" cy="0"/>
          </a:xfrm>
          <a:prstGeom prst="line">
            <a:avLst/>
          </a:prstGeom>
          <a:ln w="2857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3471995" y="3772990"/>
            <a:ext cx="1038957" cy="0"/>
          </a:xfrm>
          <a:prstGeom prst="line">
            <a:avLst/>
          </a:prstGeom>
          <a:ln w="2857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4793692" y="3772990"/>
            <a:ext cx="1413557" cy="0"/>
          </a:xfrm>
          <a:prstGeom prst="line">
            <a:avLst/>
          </a:prstGeom>
          <a:ln w="2857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6468906" y="3772990"/>
            <a:ext cx="827617" cy="0"/>
          </a:xfrm>
          <a:prstGeom prst="line">
            <a:avLst/>
          </a:prstGeom>
          <a:ln w="2857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92450" y="3281862"/>
            <a:ext cx="760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pple Chancery"/>
                <a:cs typeface="Apple Chancery"/>
              </a:rPr>
              <a:t>z</a:t>
            </a:r>
            <a:r>
              <a:rPr lang="en-US" sz="2000" b="1" dirty="0" smtClean="0">
                <a:latin typeface="Apple Chancery"/>
                <a:cs typeface="Apple Chancery"/>
              </a:rPr>
              <a:t> &gt; 3</a:t>
            </a:r>
            <a:endParaRPr lang="en-US" sz="2000" b="1" dirty="0">
              <a:latin typeface="Apple Chancery"/>
              <a:cs typeface="Apple Chancery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74774" y="3784564"/>
            <a:ext cx="760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Apple Chancery"/>
                <a:cs typeface="Apple Chancery"/>
              </a:rPr>
              <a:t>z ~ 3</a:t>
            </a:r>
            <a:endParaRPr lang="en-US" sz="2000" b="1" dirty="0">
              <a:latin typeface="Apple Chancery"/>
              <a:cs typeface="Apple Chancery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76377" y="3801601"/>
            <a:ext cx="785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Apple Chancery"/>
                <a:cs typeface="Apple Chancery"/>
              </a:rPr>
              <a:t>z ~ 2</a:t>
            </a:r>
            <a:endParaRPr lang="en-US" sz="2000" b="1" dirty="0">
              <a:latin typeface="Apple Chancery"/>
              <a:cs typeface="Apple Chancery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851802" y="3281862"/>
            <a:ext cx="962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Apple Chancery"/>
                <a:cs typeface="Apple Chancery"/>
              </a:rPr>
              <a:t>z ~ 2.5</a:t>
            </a:r>
            <a:endParaRPr lang="en-US" sz="2000" b="1" dirty="0">
              <a:latin typeface="Apple Chancery"/>
              <a:cs typeface="Apple Chancery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867308" y="3271427"/>
            <a:ext cx="929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Apple Chancery"/>
                <a:cs typeface="Apple Chancery"/>
              </a:rPr>
              <a:t>z ~ 1.5</a:t>
            </a:r>
            <a:endParaRPr lang="en-US" sz="2000" b="1" dirty="0">
              <a:latin typeface="Apple Chancery"/>
              <a:cs typeface="Apple Chancery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056994" y="3814272"/>
            <a:ext cx="752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Apple Chancery"/>
                <a:cs typeface="Apple Chancery"/>
              </a:rPr>
              <a:t>z ~ 1</a:t>
            </a:r>
            <a:endParaRPr lang="en-US" sz="2000" b="1" dirty="0">
              <a:latin typeface="Apple Chancery"/>
              <a:cs typeface="Apple Chancery"/>
            </a:endParaRPr>
          </a:p>
        </p:txBody>
      </p:sp>
    </p:spTree>
    <p:extLst>
      <p:ext uri="{BB962C8B-B14F-4D97-AF65-F5344CB8AC3E}">
        <p14:creationId xmlns:p14="http://schemas.microsoft.com/office/powerpoint/2010/main" val="426722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What Should Clusters Look Like @ z&gt;1?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Simulations and analytic theory tell us that merger rate is higher at z &gt; 1</a:t>
            </a:r>
          </a:p>
          <a:p>
            <a:r>
              <a:rPr lang="en-US" sz="2400" dirty="0" smtClean="0"/>
              <a:t>But we don’t</a:t>
            </a:r>
            <a:br>
              <a:rPr lang="en-US" sz="2400" dirty="0" smtClean="0"/>
            </a:br>
            <a:r>
              <a:rPr lang="en-US" sz="2400" dirty="0" smtClean="0"/>
              <a:t>measure merger</a:t>
            </a:r>
            <a:br>
              <a:rPr lang="en-US" sz="2400" dirty="0" smtClean="0"/>
            </a:br>
            <a:r>
              <a:rPr lang="en-US" sz="2400" dirty="0" smtClean="0"/>
              <a:t>rate!</a:t>
            </a: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6884" y="1681523"/>
            <a:ext cx="5997116" cy="4997597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2003184" y="3023155"/>
            <a:ext cx="1323533" cy="304104"/>
          </a:xfrm>
          <a:prstGeom prst="straightConnector1">
            <a:avLst/>
          </a:prstGeom>
          <a:ln w="28575" cmpd="sng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1315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879" y="1677352"/>
            <a:ext cx="6002121" cy="50017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What Should Clusters Look Like @ z&gt;1?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Simulations and analytic theory tell us that merger rate is higher at z &gt; 1</a:t>
            </a:r>
          </a:p>
          <a:p>
            <a:r>
              <a:rPr lang="en-US" sz="2400" dirty="0" smtClean="0"/>
              <a:t>But we don’t</a:t>
            </a:r>
            <a:br>
              <a:rPr lang="en-US" sz="2400" dirty="0" smtClean="0"/>
            </a:br>
            <a:r>
              <a:rPr lang="en-US" sz="2400" dirty="0" smtClean="0"/>
              <a:t>measure merger</a:t>
            </a:r>
            <a:br>
              <a:rPr lang="en-US" sz="2400" dirty="0" smtClean="0"/>
            </a:br>
            <a:r>
              <a:rPr lang="en-US" sz="2400" dirty="0" smtClean="0"/>
              <a:t>rate!</a:t>
            </a:r>
          </a:p>
          <a:p>
            <a:pPr lvl="1"/>
            <a:r>
              <a:rPr lang="en-US" sz="2200" dirty="0" smtClean="0"/>
              <a:t>Need merger</a:t>
            </a:r>
            <a:br>
              <a:rPr lang="en-US" sz="2200" dirty="0" smtClean="0"/>
            </a:br>
            <a:r>
              <a:rPr lang="en-US" sz="2200" dirty="0" smtClean="0"/>
              <a:t>rate *and*</a:t>
            </a:r>
            <a:br>
              <a:rPr lang="en-US" sz="2200" dirty="0" smtClean="0"/>
            </a:br>
            <a:r>
              <a:rPr lang="en-US" sz="2200" dirty="0" smtClean="0"/>
              <a:t>time appearing</a:t>
            </a:r>
            <a:br>
              <a:rPr lang="en-US" sz="2200" dirty="0" smtClean="0"/>
            </a:br>
            <a:r>
              <a:rPr lang="en-US" sz="2200" dirty="0" smtClean="0"/>
              <a:t>as merger</a:t>
            </a: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305088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1879" y="1677352"/>
            <a:ext cx="6002122" cy="50017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What Should Clusters Look Like @ z&gt;1?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Simulations and analytic theory tell us that merger rate is higher at z &gt; 1</a:t>
            </a:r>
          </a:p>
          <a:p>
            <a:r>
              <a:rPr lang="en-US" sz="2400" dirty="0" smtClean="0"/>
              <a:t>But we don’t</a:t>
            </a:r>
            <a:br>
              <a:rPr lang="en-US" sz="2400" dirty="0" smtClean="0"/>
            </a:br>
            <a:r>
              <a:rPr lang="en-US" sz="2400" dirty="0" smtClean="0"/>
              <a:t>measure merger</a:t>
            </a:r>
            <a:br>
              <a:rPr lang="en-US" sz="2400" dirty="0" smtClean="0"/>
            </a:br>
            <a:r>
              <a:rPr lang="en-US" sz="2400" dirty="0" smtClean="0"/>
              <a:t>rate!</a:t>
            </a:r>
          </a:p>
          <a:p>
            <a:pPr lvl="1"/>
            <a:r>
              <a:rPr lang="en-US" sz="2200" dirty="0" smtClean="0"/>
              <a:t>Need merger</a:t>
            </a:r>
            <a:br>
              <a:rPr lang="en-US" sz="2200" dirty="0" smtClean="0"/>
            </a:br>
            <a:r>
              <a:rPr lang="en-US" sz="2200" dirty="0" smtClean="0"/>
              <a:t>rate *and*</a:t>
            </a:r>
            <a:br>
              <a:rPr lang="en-US" sz="2200" dirty="0" smtClean="0"/>
            </a:br>
            <a:r>
              <a:rPr lang="en-US" sz="2200" dirty="0" smtClean="0"/>
              <a:t>time appearing</a:t>
            </a:r>
            <a:br>
              <a:rPr lang="en-US" sz="2200" dirty="0" smtClean="0"/>
            </a:br>
            <a:r>
              <a:rPr lang="en-US" sz="2200" dirty="0" smtClean="0"/>
              <a:t>as merger</a:t>
            </a:r>
          </a:p>
          <a:p>
            <a:r>
              <a:rPr lang="en-US" sz="2400" dirty="0" smtClean="0"/>
              <a:t>Combined,</a:t>
            </a:r>
            <a:br>
              <a:rPr lang="en-US" sz="2400" dirty="0" smtClean="0"/>
            </a:br>
            <a:r>
              <a:rPr lang="en-US" sz="2400" dirty="0" smtClean="0"/>
              <a:t>simple model</a:t>
            </a:r>
            <a:br>
              <a:rPr lang="en-US" sz="2400" dirty="0" smtClean="0"/>
            </a:br>
            <a:r>
              <a:rPr lang="en-US" sz="2400" dirty="0" smtClean="0"/>
              <a:t>reproduces</a:t>
            </a:r>
            <a:br>
              <a:rPr lang="en-US" sz="2400" dirty="0" smtClean="0"/>
            </a:br>
            <a:r>
              <a:rPr lang="en-US" sz="2400" dirty="0" smtClean="0"/>
              <a:t>data well!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 rot="20769367">
            <a:off x="4734772" y="3536552"/>
            <a:ext cx="3954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dN</a:t>
            </a:r>
            <a:r>
              <a:rPr lang="en-US" sz="2400" dirty="0" smtClean="0"/>
              <a:t> ~ (</a:t>
            </a:r>
            <a:r>
              <a:rPr lang="en-US" sz="2400" dirty="0" err="1" smtClean="0"/>
              <a:t>dN</a:t>
            </a:r>
            <a:r>
              <a:rPr lang="en-US" sz="2400" baseline="-25000" dirty="0" err="1" smtClean="0"/>
              <a:t>merger</a:t>
            </a:r>
            <a:r>
              <a:rPr lang="en-US" sz="2400" dirty="0" smtClean="0"/>
              <a:t>/</a:t>
            </a:r>
            <a:r>
              <a:rPr lang="en-US" sz="2400" dirty="0" err="1" smtClean="0"/>
              <a:t>dt</a:t>
            </a:r>
            <a:r>
              <a:rPr lang="en-US" sz="2400" dirty="0" smtClean="0"/>
              <a:t>) × (</a:t>
            </a:r>
            <a:r>
              <a:rPr lang="en-US" sz="2400" dirty="0" err="1" smtClean="0"/>
              <a:t>t</a:t>
            </a:r>
            <a:r>
              <a:rPr lang="en-US" sz="2400" baseline="-25000" dirty="0" err="1" smtClean="0"/>
              <a:t>cross</a:t>
            </a:r>
            <a:r>
              <a:rPr lang="en-US" sz="2400" dirty="0"/>
              <a:t>)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7264776" y="3884177"/>
            <a:ext cx="112053" cy="6162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666619" y="1985626"/>
            <a:ext cx="1113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McD+17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616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No Major Evolution in Morphology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Clusters look the same*, for the most part, to those at z~0</a:t>
            </a:r>
          </a:p>
          <a:p>
            <a:pPr lvl="1"/>
            <a:r>
              <a:rPr lang="en-US" dirty="0" smtClean="0"/>
              <a:t>They merge more often, but also relax faster due to higher density</a:t>
            </a:r>
          </a:p>
          <a:p>
            <a:pPr marL="114300" indent="0" algn="r">
              <a:buNone/>
            </a:pPr>
            <a:r>
              <a:rPr lang="en-US" sz="1800" i="1" dirty="0" smtClean="0"/>
              <a:t>* Insensitive to minor mergers, sloshing, etc.</a:t>
            </a:r>
            <a:endParaRPr lang="en-US" i="1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909" y="2314651"/>
            <a:ext cx="8808537" cy="444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31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/>
          <p:nvPr/>
        </p:nvSpPr>
        <p:spPr>
          <a:xfrm>
            <a:off x="211674" y="174330"/>
            <a:ext cx="8778240" cy="9090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" y="98124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Results</a:t>
            </a:r>
            <a:endParaRPr lang="en-US" sz="3200" b="1" i="1" u="sng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2" r="607"/>
          <a:stretch/>
        </p:blipFill>
        <p:spPr>
          <a:xfrm>
            <a:off x="1054409" y="3834521"/>
            <a:ext cx="3562269" cy="2847755"/>
          </a:xfrm>
          <a:prstGeom prst="rect">
            <a:avLst/>
          </a:prstGeom>
          <a:solidFill>
            <a:schemeClr val="tx1"/>
          </a:solidFill>
          <a:ln w="19050" cmpd="sng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72" r="9783"/>
          <a:stretch/>
        </p:blipFill>
        <p:spPr>
          <a:xfrm>
            <a:off x="1054409" y="956334"/>
            <a:ext cx="3562269" cy="2847755"/>
          </a:xfrm>
          <a:prstGeom prst="rect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1054410" y="986766"/>
            <a:ext cx="356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Cooling Evolution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12801" y="3823813"/>
            <a:ext cx="3462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FF"/>
                </a:solidFill>
              </a:rPr>
              <a:t>Metallicity</a:t>
            </a:r>
            <a:r>
              <a:rPr lang="en-US" sz="2400" b="1" dirty="0" smtClean="0">
                <a:solidFill>
                  <a:srgbClr val="FFFFFF"/>
                </a:solidFill>
              </a:rPr>
              <a:t> Evolution</a:t>
            </a:r>
            <a:endParaRPr lang="en-US" sz="2400" b="1" dirty="0">
              <a:solidFill>
                <a:srgbClr val="FFFF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656484" y="986766"/>
            <a:ext cx="3555578" cy="2847755"/>
            <a:chOff x="1469236" y="2849824"/>
            <a:chExt cx="3555578" cy="284775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9236" y="2849824"/>
              <a:ext cx="3555578" cy="284775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522894" y="2849824"/>
              <a:ext cx="34625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FFFF"/>
                  </a:solidFill>
                </a:rPr>
                <a:t>Morphological Evolution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85" r="8905"/>
          <a:stretch/>
        </p:blipFill>
        <p:spPr>
          <a:xfrm>
            <a:off x="4635048" y="3834521"/>
            <a:ext cx="3577014" cy="2847755"/>
          </a:xfrm>
          <a:prstGeom prst="rect">
            <a:avLst/>
          </a:prstGeom>
          <a:solidFill>
            <a:schemeClr val="tx1"/>
          </a:solidFill>
          <a:ln w="19050" cmpd="sng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4648340" y="3856948"/>
            <a:ext cx="356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BCG Growth/Evolution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039663" y="3823813"/>
            <a:ext cx="3577015" cy="2847755"/>
          </a:xfrm>
          <a:prstGeom prst="rect">
            <a:avLst/>
          </a:prstGeom>
          <a:noFill/>
          <a:ln w="57150" cmpd="sng">
            <a:solidFill>
              <a:srgbClr val="EBDE1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4787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ICM </a:t>
            </a:r>
            <a:r>
              <a:rPr lang="en-US" dirty="0" err="1" smtClean="0"/>
              <a:t>Metallicity</a:t>
            </a:r>
            <a:r>
              <a:rPr lang="en-US" dirty="0" smtClean="0"/>
              <a:t> at z ~ 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189409"/>
            <a:ext cx="8595360" cy="575326"/>
          </a:xfrm>
        </p:spPr>
        <p:txBody>
          <a:bodyPr/>
          <a:lstStyle/>
          <a:p>
            <a:r>
              <a:rPr lang="en-US" dirty="0" smtClean="0"/>
              <a:t>Recall, very little measurable scatter in </a:t>
            </a:r>
            <a:r>
              <a:rPr lang="en-US" dirty="0" err="1" smtClean="0"/>
              <a:t>metallicity</a:t>
            </a:r>
            <a:r>
              <a:rPr lang="en-US" dirty="0" smtClean="0"/>
              <a:t> of ICM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99" y="1764735"/>
            <a:ext cx="5604291" cy="4881585"/>
          </a:xfrm>
          <a:prstGeom prst="rect">
            <a:avLst/>
          </a:prstGeom>
          <a:solidFill>
            <a:schemeClr val="bg1"/>
          </a:solidFill>
          <a:ln>
            <a:solidFill>
              <a:srgbClr val="595959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4583931" y="2026667"/>
            <a:ext cx="16949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Leccardi+08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834449" y="4459111"/>
            <a:ext cx="4298163" cy="14112"/>
          </a:xfrm>
          <a:prstGeom prst="line">
            <a:avLst/>
          </a:prstGeom>
          <a:ln w="57150" cmpd="sng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9" name="Content Placeholder 2"/>
          <p:cNvSpPr txBox="1">
            <a:spLocks/>
          </p:cNvSpPr>
          <p:nvPr/>
        </p:nvSpPr>
        <p:spPr>
          <a:xfrm>
            <a:off x="6335890" y="2216291"/>
            <a:ext cx="2685598" cy="48815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Z ~ 0.3Z</a:t>
            </a:r>
            <a:r>
              <a:rPr lang="en-US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dirty="0" smtClean="0"/>
              <a:t> everywhere, independent of mass and redshift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In cool core clusters, </a:t>
            </a:r>
            <a:r>
              <a:rPr lang="en-US" dirty="0" err="1" smtClean="0"/>
              <a:t>metallicity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peaks in the center</a:t>
            </a:r>
          </a:p>
          <a:p>
            <a:pPr lvl="1"/>
            <a:r>
              <a:rPr lang="en-US" dirty="0" smtClean="0"/>
              <a:t>Probably due </a:t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 err="1" smtClean="0"/>
              <a:t>SNe</a:t>
            </a:r>
            <a:r>
              <a:rPr lang="en-US" dirty="0" smtClean="0"/>
              <a:t> in BCG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850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ICM Metal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4430" y="1335401"/>
            <a:ext cx="8595360" cy="5180984"/>
          </a:xfrm>
        </p:spPr>
        <p:txBody>
          <a:bodyPr/>
          <a:lstStyle/>
          <a:p>
            <a:r>
              <a:rPr lang="en-US" dirty="0" smtClean="0"/>
              <a:t>There is none.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634" y="1227479"/>
            <a:ext cx="5511793" cy="54246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58795" y="1478875"/>
            <a:ext cx="160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evolution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5647856" y="1854108"/>
            <a:ext cx="613126" cy="645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24171" y="5520716"/>
            <a:ext cx="1113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McD+16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624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ICM Metal Evolution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9188" y="1335401"/>
            <a:ext cx="8595360" cy="5180984"/>
          </a:xfrm>
        </p:spPr>
        <p:txBody>
          <a:bodyPr/>
          <a:lstStyle/>
          <a:p>
            <a:r>
              <a:rPr lang="en-US" dirty="0" smtClean="0"/>
              <a:t>There is none.</a:t>
            </a:r>
          </a:p>
          <a:p>
            <a:pPr marL="114300" indent="0">
              <a:buNone/>
            </a:pPr>
            <a:endParaRPr lang="en-US" sz="800" dirty="0" smtClean="0"/>
          </a:p>
          <a:p>
            <a:pPr lvl="1"/>
            <a:r>
              <a:rPr lang="en-US" dirty="0" smtClean="0"/>
              <a:t>ICM likely</a:t>
            </a:r>
            <a:br>
              <a:rPr lang="en-US" dirty="0" smtClean="0"/>
            </a:br>
            <a:r>
              <a:rPr lang="en-US" dirty="0" smtClean="0"/>
              <a:t>enriched</a:t>
            </a:r>
            <a:br>
              <a:rPr lang="en-US" dirty="0" smtClean="0"/>
            </a:br>
            <a:r>
              <a:rPr lang="en-US" dirty="0" smtClean="0"/>
              <a:t>early (z~2)</a:t>
            </a:r>
            <a:endParaRPr lang="en-US" dirty="0"/>
          </a:p>
          <a:p>
            <a:pPr lvl="2"/>
            <a:r>
              <a:rPr lang="en-US" dirty="0" smtClean="0"/>
              <a:t>See talk by Elena</a:t>
            </a:r>
            <a:br>
              <a:rPr lang="en-US" dirty="0" smtClean="0"/>
            </a:br>
            <a:r>
              <a:rPr lang="en-US" dirty="0" err="1" smtClean="0"/>
              <a:t>Rasia</a:t>
            </a:r>
            <a:r>
              <a:rPr lang="en-US" dirty="0" smtClean="0"/>
              <a:t> on Monday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Some evidence</a:t>
            </a:r>
            <a:br>
              <a:rPr lang="en-US" dirty="0" smtClean="0"/>
            </a:br>
            <a:r>
              <a:rPr lang="en-US" dirty="0" smtClean="0"/>
              <a:t>for late enrich-</a:t>
            </a:r>
            <a:br>
              <a:rPr lang="en-US" dirty="0" smtClean="0"/>
            </a:br>
            <a:r>
              <a:rPr lang="en-US" dirty="0" err="1" smtClean="0"/>
              <a:t>ment</a:t>
            </a:r>
            <a:r>
              <a:rPr lang="en-US" dirty="0" smtClean="0"/>
              <a:t> of cores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0634" y="1227479"/>
            <a:ext cx="5511793" cy="54246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58795" y="1478875"/>
            <a:ext cx="1602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evolution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324171" y="5520716"/>
            <a:ext cx="11136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McD+16</a:t>
            </a:r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426128" y="4990095"/>
            <a:ext cx="4691452" cy="27313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None/>
            </a:pPr>
            <a:r>
              <a:rPr lang="en-US" dirty="0" smtClean="0"/>
              <a:t>See also:</a:t>
            </a:r>
          </a:p>
          <a:p>
            <a:pPr lvl="1"/>
            <a:r>
              <a:rPr lang="en-US" dirty="0" smtClean="0"/>
              <a:t>Ettori+16</a:t>
            </a:r>
          </a:p>
          <a:p>
            <a:pPr lvl="1"/>
            <a:r>
              <a:rPr lang="en-US" dirty="0" smtClean="0"/>
              <a:t>Mantz+17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647856" y="1854108"/>
            <a:ext cx="613126" cy="6457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15657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/>
          <p:nvPr/>
        </p:nvSpPr>
        <p:spPr>
          <a:xfrm>
            <a:off x="211674" y="174330"/>
            <a:ext cx="8778240" cy="9090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" y="98124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Results</a:t>
            </a:r>
            <a:endParaRPr lang="en-US" sz="3200" b="1" i="1" u="sng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2" r="607"/>
          <a:stretch/>
        </p:blipFill>
        <p:spPr>
          <a:xfrm>
            <a:off x="1054409" y="3834521"/>
            <a:ext cx="3562269" cy="2847755"/>
          </a:xfrm>
          <a:prstGeom prst="rect">
            <a:avLst/>
          </a:prstGeom>
          <a:solidFill>
            <a:schemeClr val="tx1"/>
          </a:solidFill>
          <a:ln w="19050" cmpd="sng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72" r="9783"/>
          <a:stretch/>
        </p:blipFill>
        <p:spPr>
          <a:xfrm>
            <a:off x="1054409" y="956334"/>
            <a:ext cx="3562269" cy="2847755"/>
          </a:xfrm>
          <a:prstGeom prst="rect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1054410" y="986766"/>
            <a:ext cx="356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Cooling Evolution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112801" y="3823813"/>
            <a:ext cx="3462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FF"/>
                </a:solidFill>
              </a:rPr>
              <a:t>Metallicity</a:t>
            </a:r>
            <a:r>
              <a:rPr lang="en-US" sz="2400" b="1" dirty="0" smtClean="0">
                <a:solidFill>
                  <a:srgbClr val="FFFFFF"/>
                </a:solidFill>
              </a:rPr>
              <a:t> Evolution</a:t>
            </a:r>
            <a:endParaRPr lang="en-US" sz="2400" b="1" dirty="0">
              <a:solidFill>
                <a:srgbClr val="FFFF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656484" y="986766"/>
            <a:ext cx="3555578" cy="2847755"/>
            <a:chOff x="1469236" y="2849824"/>
            <a:chExt cx="3555578" cy="2847755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9236" y="2849824"/>
              <a:ext cx="3555578" cy="2847755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1522894" y="2849824"/>
              <a:ext cx="34625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FFFF"/>
                  </a:solidFill>
                </a:rPr>
                <a:t>Morphological Evolution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85" r="8905"/>
          <a:stretch/>
        </p:blipFill>
        <p:spPr>
          <a:xfrm>
            <a:off x="4635048" y="3834521"/>
            <a:ext cx="3577014" cy="2847755"/>
          </a:xfrm>
          <a:prstGeom prst="rect">
            <a:avLst/>
          </a:prstGeom>
          <a:solidFill>
            <a:schemeClr val="tx1"/>
          </a:solidFill>
          <a:ln w="19050" cmpd="sng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9" name="TextBox 28"/>
          <p:cNvSpPr txBox="1"/>
          <p:nvPr/>
        </p:nvSpPr>
        <p:spPr>
          <a:xfrm>
            <a:off x="4648340" y="3856948"/>
            <a:ext cx="356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BCG Growth/Evolution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31276" y="3823813"/>
            <a:ext cx="3577015" cy="2847755"/>
          </a:xfrm>
          <a:prstGeom prst="rect">
            <a:avLst/>
          </a:prstGeom>
          <a:noFill/>
          <a:ln w="57150" cmpd="sng">
            <a:solidFill>
              <a:srgbClr val="EBDE1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63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Star Formation in BCGs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840" y="1189408"/>
            <a:ext cx="3887767" cy="5668591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 smtClean="0"/>
              <a:t>See talks by T. Webb &amp; </a:t>
            </a:r>
            <a:br>
              <a:rPr lang="en-US" dirty="0" smtClean="0"/>
            </a:br>
            <a:r>
              <a:rPr lang="en-US" dirty="0" smtClean="0"/>
              <a:t>L. Edwards yesterday</a:t>
            </a:r>
          </a:p>
          <a:p>
            <a:endParaRPr lang="en-US" dirty="0" smtClean="0"/>
          </a:p>
          <a:p>
            <a:r>
              <a:rPr lang="en-US" dirty="0"/>
              <a:t>~10% of total BCG mass formed from z=1.5 to z=0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in situ</a:t>
            </a:r>
          </a:p>
          <a:p>
            <a:endParaRPr lang="en-US" dirty="0"/>
          </a:p>
          <a:p>
            <a:r>
              <a:rPr lang="en-US" dirty="0" smtClean="0"/>
              <a:t>Results agree for vastly different surveys/SFR indicators</a:t>
            </a:r>
            <a:endParaRPr lang="en-US" dirty="0"/>
          </a:p>
          <a:p>
            <a:endParaRPr lang="en-US" dirty="0"/>
          </a:p>
          <a:p>
            <a:endParaRPr lang="en-US" i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2087" y="1750700"/>
            <a:ext cx="4524713" cy="485850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4738211" y="2506338"/>
            <a:ext cx="15306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8000"/>
                </a:solidFill>
              </a:rPr>
              <a:t>McD+16</a:t>
            </a:r>
            <a:br>
              <a:rPr lang="en-US" sz="1600" b="1" dirty="0" smtClean="0">
                <a:solidFill>
                  <a:srgbClr val="008000"/>
                </a:solidFill>
              </a:rPr>
            </a:br>
            <a:r>
              <a:rPr lang="en-US" sz="1600" b="1" dirty="0" smtClean="0">
                <a:solidFill>
                  <a:srgbClr val="008000"/>
                </a:solidFill>
              </a:rPr>
              <a:t>Gas-selected</a:t>
            </a:r>
            <a:endParaRPr lang="en-US" sz="1600" b="1" dirty="0">
              <a:solidFill>
                <a:srgbClr val="008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5474356" y="3091114"/>
            <a:ext cx="116787" cy="104047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775887" y="1395967"/>
            <a:ext cx="2064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Bonaventura+17</a:t>
            </a:r>
            <a:endParaRPr lang="en-US" i="1" dirty="0"/>
          </a:p>
        </p:txBody>
      </p:sp>
      <p:sp>
        <p:nvSpPr>
          <p:cNvPr id="39" name="TextBox 38"/>
          <p:cNvSpPr txBox="1"/>
          <p:nvPr/>
        </p:nvSpPr>
        <p:spPr>
          <a:xfrm>
            <a:off x="5185485" y="5285332"/>
            <a:ext cx="159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Bonaventura+17</a:t>
            </a:r>
            <a:br>
              <a:rPr lang="en-US" sz="1400" b="1" dirty="0" smtClean="0"/>
            </a:br>
            <a:r>
              <a:rPr lang="en-US" sz="1400" b="1" dirty="0" smtClean="0"/>
              <a:t>IR-selected</a:t>
            </a:r>
            <a:endParaRPr lang="en-US" sz="1400" b="1" dirty="0"/>
          </a:p>
        </p:txBody>
      </p:sp>
      <p:cxnSp>
        <p:nvCxnSpPr>
          <p:cNvPr id="46" name="Straight Arrow Connector 45"/>
          <p:cNvCxnSpPr>
            <a:stCxn id="39" idx="0"/>
          </p:cNvCxnSpPr>
          <p:nvPr/>
        </p:nvCxnSpPr>
        <p:spPr>
          <a:xfrm flipH="1" flipV="1">
            <a:off x="5810117" y="4554969"/>
            <a:ext cx="175151" cy="7303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44825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The SPT-Chandra Survey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98" y="1156720"/>
            <a:ext cx="2552777" cy="1696179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926854" y="1224176"/>
            <a:ext cx="3914003" cy="3257446"/>
          </a:xfrm>
        </p:spPr>
        <p:txBody>
          <a:bodyPr/>
          <a:lstStyle/>
          <a:p>
            <a:r>
              <a:rPr lang="en-US" dirty="0" smtClean="0"/>
              <a:t>2500 deg</a:t>
            </a:r>
            <a:r>
              <a:rPr lang="en-US" baseline="30000" dirty="0" smtClean="0"/>
              <a:t>2</a:t>
            </a:r>
            <a:r>
              <a:rPr lang="en-US" dirty="0" smtClean="0"/>
              <a:t> survey</a:t>
            </a:r>
            <a:br>
              <a:rPr lang="en-US" dirty="0" smtClean="0"/>
            </a:br>
            <a:r>
              <a:rPr lang="en-US" dirty="0" smtClean="0"/>
              <a:t>at 95, 150, 220 GHz</a:t>
            </a:r>
          </a:p>
          <a:p>
            <a:r>
              <a:rPr lang="en-US" dirty="0" smtClean="0"/>
              <a:t>~1</a:t>
            </a:r>
            <a:r>
              <a:rPr lang="en-US" dirty="0" smtClean="0">
                <a:latin typeface="+mj-lt"/>
              </a:rPr>
              <a:t>’</a:t>
            </a:r>
            <a:r>
              <a:rPr lang="en-US" dirty="0" smtClean="0"/>
              <a:t> beam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057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Star Formation in BCGs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3840" y="1189408"/>
            <a:ext cx="3887767" cy="5668591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dirty="0"/>
              <a:t>See talks by T. Webb &amp; </a:t>
            </a:r>
            <a:br>
              <a:rPr lang="en-US" dirty="0"/>
            </a:br>
            <a:r>
              <a:rPr lang="en-US" dirty="0"/>
              <a:t>L. Edwards </a:t>
            </a:r>
            <a:r>
              <a:rPr lang="en-US" dirty="0" smtClean="0"/>
              <a:t>yesterday</a:t>
            </a:r>
            <a:endParaRPr lang="en-US" dirty="0"/>
          </a:p>
          <a:p>
            <a:endParaRPr lang="en-US" dirty="0" smtClean="0"/>
          </a:p>
          <a:p>
            <a:pPr marL="114300" indent="0">
              <a:buNone/>
            </a:pPr>
            <a:r>
              <a:rPr lang="en-US" dirty="0" smtClean="0"/>
              <a:t>NOTE:</a:t>
            </a:r>
          </a:p>
          <a:p>
            <a:r>
              <a:rPr lang="en-US" dirty="0" smtClean="0"/>
              <a:t>Star forming BCGs found</a:t>
            </a:r>
            <a:br>
              <a:rPr lang="en-US" dirty="0" smtClean="0"/>
            </a:br>
            <a:r>
              <a:rPr lang="en-US" dirty="0" smtClean="0"/>
              <a:t>primarily in:</a:t>
            </a:r>
          </a:p>
          <a:p>
            <a:pPr lvl="1"/>
            <a:r>
              <a:rPr lang="en-US" dirty="0" smtClean="0"/>
              <a:t>Low-z, relaxed clusters</a:t>
            </a:r>
          </a:p>
          <a:p>
            <a:pPr lvl="1"/>
            <a:r>
              <a:rPr lang="en-US" dirty="0" smtClean="0"/>
              <a:t>High-z, disturbed clusters</a:t>
            </a:r>
          </a:p>
          <a:p>
            <a:pPr marL="114300" indent="0">
              <a:buNone/>
            </a:pPr>
            <a:endParaRPr lang="en-US" dirty="0" smtClean="0"/>
          </a:p>
          <a:p>
            <a:pPr marL="114300" indent="0" algn="ctr">
              <a:buNone/>
            </a:pPr>
            <a:r>
              <a:rPr lang="en-US" dirty="0" smtClean="0"/>
              <a:t>Very little star formation</a:t>
            </a:r>
            <a:br>
              <a:rPr lang="en-US" dirty="0" smtClean="0"/>
            </a:br>
            <a:r>
              <a:rPr lang="en-US" dirty="0" smtClean="0"/>
              <a:t>in high-z, cool cores </a:t>
            </a:r>
          </a:p>
          <a:p>
            <a:pPr marL="114300" indent="0">
              <a:buNone/>
            </a:pPr>
            <a:endParaRPr lang="en-US" dirty="0"/>
          </a:p>
          <a:p>
            <a:pPr marL="114300" indent="0" algn="ctr">
              <a:buNone/>
            </a:pPr>
            <a:r>
              <a:rPr lang="en-US" i="1" u="sng" dirty="0" smtClean="0"/>
              <a:t>Change in fuel supply?</a:t>
            </a:r>
            <a:endParaRPr lang="en-US" i="1" u="sng" dirty="0"/>
          </a:p>
          <a:p>
            <a:pPr marL="114300" indent="0" algn="ctr">
              <a:buNone/>
            </a:pPr>
            <a:r>
              <a:rPr lang="en-US" i="1" dirty="0" smtClean="0"/>
              <a:t>(See McD+16)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1475"/>
          <a:stretch/>
        </p:blipFill>
        <p:spPr>
          <a:xfrm>
            <a:off x="4128248" y="1416377"/>
            <a:ext cx="4707805" cy="2585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89110"/>
          <a:stretch/>
        </p:blipFill>
        <p:spPr>
          <a:xfrm>
            <a:off x="4146628" y="4060063"/>
            <a:ext cx="4619437" cy="56931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33268" y="1103117"/>
            <a:ext cx="4361177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Where do the star-forming BCGs live?</a:t>
            </a:r>
            <a:endParaRPr lang="en-US" dirty="0"/>
          </a:p>
        </p:txBody>
      </p:sp>
      <p:sp>
        <p:nvSpPr>
          <p:cNvPr id="17" name="Left Brace 16"/>
          <p:cNvSpPr/>
          <p:nvPr/>
        </p:nvSpPr>
        <p:spPr>
          <a:xfrm rot="16200000">
            <a:off x="5616348" y="3588256"/>
            <a:ext cx="271360" cy="1810892"/>
          </a:xfrm>
          <a:prstGeom prst="leftBrace">
            <a:avLst>
              <a:gd name="adj1" fmla="val 8333"/>
              <a:gd name="adj2" fmla="val 48602"/>
            </a:avLst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Left Brace 21"/>
          <p:cNvSpPr/>
          <p:nvPr/>
        </p:nvSpPr>
        <p:spPr>
          <a:xfrm rot="16200000">
            <a:off x="7860752" y="3654081"/>
            <a:ext cx="271363" cy="1679241"/>
          </a:xfrm>
          <a:prstGeom prst="leftBrace">
            <a:avLst>
              <a:gd name="adj1" fmla="val 8333"/>
              <a:gd name="adj2" fmla="val 54573"/>
            </a:avLst>
          </a:prstGeom>
          <a:ln>
            <a:solidFill>
              <a:srgbClr val="40404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6652412" y="4798368"/>
            <a:ext cx="2322241" cy="183067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t="49824"/>
          <a:stretch/>
        </p:blipFill>
        <p:spPr>
          <a:xfrm>
            <a:off x="4279276" y="4791944"/>
            <a:ext cx="2322241" cy="1837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 smtClean="0"/>
              <a:t>Timing of Major Milestones Becoming Clear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4320" y="1257664"/>
            <a:ext cx="2127973" cy="2104764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  <p:grpSp>
        <p:nvGrpSpPr>
          <p:cNvPr id="6" name="Group 5"/>
          <p:cNvGrpSpPr/>
          <p:nvPr/>
        </p:nvGrpSpPr>
        <p:grpSpPr>
          <a:xfrm>
            <a:off x="2766026" y="1257664"/>
            <a:ext cx="2864991" cy="2104764"/>
            <a:chOff x="2766026" y="1257664"/>
            <a:chExt cx="2864991" cy="210476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66026" y="1257664"/>
              <a:ext cx="2864991" cy="2104764"/>
            </a:xfrm>
            <a:prstGeom prst="rect">
              <a:avLst/>
            </a:prstGeom>
            <a:ln>
              <a:solidFill>
                <a:srgbClr val="BFBFBF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3501191" y="1330659"/>
              <a:ext cx="127841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BCGs Form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3197690" y="4214382"/>
            <a:ext cx="2595195" cy="2079107"/>
            <a:chOff x="5962461" y="1257664"/>
            <a:chExt cx="2595195" cy="2104764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2461" y="1257664"/>
              <a:ext cx="2595195" cy="2104764"/>
            </a:xfrm>
            <a:prstGeom prst="rect">
              <a:avLst/>
            </a:prstGeom>
            <a:ln>
              <a:solidFill>
                <a:srgbClr val="BFBFBF"/>
              </a:solidFill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6278486" y="1287482"/>
              <a:ext cx="196720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Metal enrichment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6053942" y="1257664"/>
            <a:ext cx="2632858" cy="2104764"/>
            <a:chOff x="3207040" y="4210424"/>
            <a:chExt cx="2565962" cy="2087532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272" r="9783"/>
            <a:stretch/>
          </p:blipFill>
          <p:spPr>
            <a:xfrm>
              <a:off x="3207040" y="4210424"/>
              <a:ext cx="2565962" cy="2087532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3356452" y="4214382"/>
              <a:ext cx="227428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Cool Core Formation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017688" y="4214382"/>
            <a:ext cx="2539968" cy="2083574"/>
            <a:chOff x="5818472" y="4214382"/>
            <a:chExt cx="2539968" cy="2083574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18472" y="4214382"/>
              <a:ext cx="2539968" cy="2083574"/>
            </a:xfrm>
            <a:prstGeom prst="rect">
              <a:avLst/>
            </a:prstGeom>
          </p:spPr>
        </p:pic>
        <p:sp>
          <p:nvSpPr>
            <p:cNvPr id="47" name="TextBox 46"/>
            <p:cNvSpPr txBox="1"/>
            <p:nvPr/>
          </p:nvSpPr>
          <p:spPr>
            <a:xfrm>
              <a:off x="6251287" y="4214382"/>
              <a:ext cx="17491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AGN Feedback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274320" y="4210424"/>
            <a:ext cx="2631241" cy="2083065"/>
            <a:chOff x="545423" y="4214382"/>
            <a:chExt cx="2631241" cy="2083065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5423" y="4214382"/>
              <a:ext cx="2631241" cy="2083065"/>
            </a:xfrm>
            <a:prstGeom prst="rect">
              <a:avLst/>
            </a:prstGeom>
          </p:spPr>
        </p:pic>
        <p:sp>
          <p:nvSpPr>
            <p:cNvPr id="48" name="TextBox 47"/>
            <p:cNvSpPr txBox="1"/>
            <p:nvPr/>
          </p:nvSpPr>
          <p:spPr>
            <a:xfrm>
              <a:off x="997738" y="4258044"/>
              <a:ext cx="17433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ICM Established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cxnSp>
        <p:nvCxnSpPr>
          <p:cNvPr id="49" name="Straight Connector 48"/>
          <p:cNvCxnSpPr/>
          <p:nvPr/>
        </p:nvCxnSpPr>
        <p:spPr>
          <a:xfrm>
            <a:off x="7570809" y="3772990"/>
            <a:ext cx="1115991" cy="0"/>
          </a:xfrm>
          <a:prstGeom prst="line">
            <a:avLst/>
          </a:prstGeom>
          <a:ln w="28575" cmpd="sng">
            <a:solidFill>
              <a:schemeClr val="tx1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Oval 63"/>
          <p:cNvSpPr>
            <a:spLocks noChangeAspect="1"/>
          </p:cNvSpPr>
          <p:nvPr/>
        </p:nvSpPr>
        <p:spPr>
          <a:xfrm>
            <a:off x="726920" y="3635830"/>
            <a:ext cx="274305" cy="274320"/>
          </a:xfrm>
          <a:prstGeom prst="ellipse">
            <a:avLst/>
          </a:prstGeom>
          <a:noFill/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dist"/>
            <a:endParaRPr lang="en-US" sz="1600" dirty="0"/>
          </a:p>
        </p:txBody>
      </p:sp>
      <p:sp>
        <p:nvSpPr>
          <p:cNvPr id="69" name="Oval 68"/>
          <p:cNvSpPr>
            <a:spLocks noChangeAspect="1"/>
          </p:cNvSpPr>
          <p:nvPr/>
        </p:nvSpPr>
        <p:spPr>
          <a:xfrm>
            <a:off x="1734237" y="3635830"/>
            <a:ext cx="274305" cy="274320"/>
          </a:xfrm>
          <a:prstGeom prst="ellipse">
            <a:avLst/>
          </a:prstGeom>
          <a:noFill/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2" name="Straight Connector 71"/>
          <p:cNvCxnSpPr/>
          <p:nvPr/>
        </p:nvCxnSpPr>
        <p:spPr>
          <a:xfrm>
            <a:off x="317610" y="3772990"/>
            <a:ext cx="409025" cy="0"/>
          </a:xfrm>
          <a:prstGeom prst="line">
            <a:avLst/>
          </a:prstGeom>
          <a:ln w="2857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Oval 84"/>
          <p:cNvSpPr>
            <a:spLocks noChangeAspect="1"/>
          </p:cNvSpPr>
          <p:nvPr/>
        </p:nvSpPr>
        <p:spPr>
          <a:xfrm>
            <a:off x="4519387" y="3644258"/>
            <a:ext cx="274305" cy="274320"/>
          </a:xfrm>
          <a:prstGeom prst="ellipse">
            <a:avLst/>
          </a:prstGeom>
          <a:noFill/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/>
          <p:cNvSpPr>
            <a:spLocks noChangeAspect="1"/>
          </p:cNvSpPr>
          <p:nvPr/>
        </p:nvSpPr>
        <p:spPr>
          <a:xfrm>
            <a:off x="6194601" y="3644258"/>
            <a:ext cx="274305" cy="274320"/>
          </a:xfrm>
          <a:prstGeom prst="ellipse">
            <a:avLst/>
          </a:prstGeom>
          <a:noFill/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/>
          <p:cNvSpPr>
            <a:spLocks noChangeAspect="1"/>
          </p:cNvSpPr>
          <p:nvPr/>
        </p:nvSpPr>
        <p:spPr>
          <a:xfrm>
            <a:off x="7296504" y="3631806"/>
            <a:ext cx="274305" cy="274320"/>
          </a:xfrm>
          <a:prstGeom prst="ellipse">
            <a:avLst/>
          </a:prstGeom>
          <a:noFill/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/>
          <p:cNvSpPr>
            <a:spLocks noChangeAspect="1"/>
          </p:cNvSpPr>
          <p:nvPr/>
        </p:nvSpPr>
        <p:spPr>
          <a:xfrm>
            <a:off x="3197690" y="3644258"/>
            <a:ext cx="274305" cy="274320"/>
          </a:xfrm>
          <a:prstGeom prst="ellipse">
            <a:avLst/>
          </a:prstGeom>
          <a:noFill/>
          <a:ln w="28575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6" name="Straight Connector 125"/>
          <p:cNvCxnSpPr>
            <a:stCxn id="64" idx="6"/>
            <a:endCxn id="69" idx="2"/>
          </p:cNvCxnSpPr>
          <p:nvPr/>
        </p:nvCxnSpPr>
        <p:spPr>
          <a:xfrm>
            <a:off x="1001225" y="3772990"/>
            <a:ext cx="733012" cy="0"/>
          </a:xfrm>
          <a:prstGeom prst="line">
            <a:avLst/>
          </a:prstGeom>
          <a:ln w="2857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/>
          <p:cNvCxnSpPr/>
          <p:nvPr/>
        </p:nvCxnSpPr>
        <p:spPr>
          <a:xfrm>
            <a:off x="2025610" y="3772990"/>
            <a:ext cx="1172080" cy="0"/>
          </a:xfrm>
          <a:prstGeom prst="line">
            <a:avLst/>
          </a:prstGeom>
          <a:ln w="2857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Straight Connector 130"/>
          <p:cNvCxnSpPr/>
          <p:nvPr/>
        </p:nvCxnSpPr>
        <p:spPr>
          <a:xfrm>
            <a:off x="3471995" y="3772990"/>
            <a:ext cx="1038957" cy="0"/>
          </a:xfrm>
          <a:prstGeom prst="line">
            <a:avLst/>
          </a:prstGeom>
          <a:ln w="2857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>
            <a:off x="4793692" y="3772990"/>
            <a:ext cx="1413557" cy="0"/>
          </a:xfrm>
          <a:prstGeom prst="line">
            <a:avLst/>
          </a:prstGeom>
          <a:ln w="2857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>
            <a:off x="6468906" y="3772990"/>
            <a:ext cx="827617" cy="0"/>
          </a:xfrm>
          <a:prstGeom prst="line">
            <a:avLst/>
          </a:prstGeom>
          <a:ln w="28575" cmpd="sng"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492450" y="3281862"/>
            <a:ext cx="760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Apple Chancery"/>
                <a:cs typeface="Apple Chancery"/>
              </a:rPr>
              <a:t>z</a:t>
            </a:r>
            <a:r>
              <a:rPr lang="en-US" sz="2000" b="1" dirty="0" smtClean="0">
                <a:latin typeface="Apple Chancery"/>
                <a:cs typeface="Apple Chancery"/>
              </a:rPr>
              <a:t> &gt; 3</a:t>
            </a:r>
            <a:endParaRPr lang="en-US" sz="2000" b="1" dirty="0">
              <a:latin typeface="Apple Chancery"/>
              <a:cs typeface="Apple Chancery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74774" y="3784564"/>
            <a:ext cx="7601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Apple Chancery"/>
                <a:cs typeface="Apple Chancery"/>
              </a:rPr>
              <a:t>z ~ 3</a:t>
            </a:r>
            <a:endParaRPr lang="en-US" sz="2000" b="1" dirty="0">
              <a:latin typeface="Apple Chancery"/>
              <a:cs typeface="Apple Chancery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276377" y="3801601"/>
            <a:ext cx="785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Apple Chancery"/>
                <a:cs typeface="Apple Chancery"/>
              </a:rPr>
              <a:t>z ~ 2</a:t>
            </a:r>
            <a:endParaRPr lang="en-US" sz="2000" b="1" dirty="0">
              <a:latin typeface="Apple Chancery"/>
              <a:cs typeface="Apple Chancery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851802" y="3281862"/>
            <a:ext cx="9620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Apple Chancery"/>
                <a:cs typeface="Apple Chancery"/>
              </a:rPr>
              <a:t>z ~ 2.5</a:t>
            </a:r>
            <a:endParaRPr lang="en-US" sz="2000" b="1" dirty="0">
              <a:latin typeface="Apple Chancery"/>
              <a:cs typeface="Apple Chancery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867308" y="3271427"/>
            <a:ext cx="929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Apple Chancery"/>
                <a:cs typeface="Apple Chancery"/>
              </a:rPr>
              <a:t>z ~ 1.5</a:t>
            </a:r>
            <a:endParaRPr lang="en-US" sz="2000" b="1" dirty="0">
              <a:latin typeface="Apple Chancery"/>
              <a:cs typeface="Apple Chancery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056994" y="3814272"/>
            <a:ext cx="752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latin typeface="Apple Chancery"/>
                <a:cs typeface="Apple Chancery"/>
              </a:rPr>
              <a:t>z ~ 1</a:t>
            </a:r>
            <a:endParaRPr lang="en-US" sz="2000" b="1" dirty="0">
              <a:latin typeface="Apple Chancery"/>
              <a:cs typeface="Apple Chancery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053942" y="1257664"/>
            <a:ext cx="2632858" cy="2104764"/>
          </a:xfrm>
          <a:prstGeom prst="rect">
            <a:avLst/>
          </a:prstGeom>
          <a:noFill/>
          <a:ln w="76200" cmpd="sng">
            <a:solidFill>
              <a:srgbClr val="EBDE1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3225983" y="4216983"/>
            <a:ext cx="2566902" cy="2076506"/>
          </a:xfrm>
          <a:prstGeom prst="rect">
            <a:avLst/>
          </a:prstGeom>
          <a:noFill/>
          <a:ln w="76200" cmpd="sng">
            <a:solidFill>
              <a:srgbClr val="EBDE1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767942" y="2910042"/>
            <a:ext cx="228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McD+16a, Tyler+17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053942" y="5903452"/>
            <a:ext cx="84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HL+15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146704" y="2935056"/>
            <a:ext cx="1433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McD+13,17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3243869" y="5884955"/>
            <a:ext cx="1271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McD+16b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2774499" y="1285922"/>
            <a:ext cx="2856518" cy="2076506"/>
          </a:xfrm>
          <a:prstGeom prst="rect">
            <a:avLst/>
          </a:prstGeom>
          <a:noFill/>
          <a:ln w="76200" cmpd="sng">
            <a:solidFill>
              <a:srgbClr val="EBDE1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6053942" y="4216982"/>
            <a:ext cx="2486879" cy="2080973"/>
          </a:xfrm>
          <a:prstGeom prst="rect">
            <a:avLst/>
          </a:prstGeom>
          <a:noFill/>
          <a:ln w="76200" cmpd="sng">
            <a:solidFill>
              <a:srgbClr val="EBDE1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42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Also…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1189408"/>
            <a:ext cx="8595360" cy="5541591"/>
          </a:xfrm>
        </p:spPr>
        <p:txBody>
          <a:bodyPr>
            <a:normAutofit lnSpcReduction="10000"/>
          </a:bodyPr>
          <a:lstStyle/>
          <a:p>
            <a:pPr marL="114300" indent="0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Astrophysics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Baryon Fractions (Chiu+16)</a:t>
            </a:r>
          </a:p>
          <a:p>
            <a:r>
              <a:rPr lang="en-US" dirty="0" smtClean="0"/>
              <a:t>AGN Feedback (Hlavacek-Larrondo+15)</a:t>
            </a:r>
          </a:p>
          <a:p>
            <a:r>
              <a:rPr lang="en-US" dirty="0" smtClean="0"/>
              <a:t>Morphological Evolution (Nurgaliev+16, McDonald+17)</a:t>
            </a:r>
          </a:p>
          <a:p>
            <a:r>
              <a:rPr lang="en-US" dirty="0" smtClean="0"/>
              <a:t>Stellar populations (Zenteno+16, Hennig+16)</a:t>
            </a:r>
          </a:p>
          <a:p>
            <a:r>
              <a:rPr lang="en-US" dirty="0" smtClean="0"/>
              <a:t>Galaxy dynamics (Ruel+14, Bayliss+16a,b)</a:t>
            </a:r>
          </a:p>
          <a:p>
            <a:r>
              <a:rPr lang="en-US" dirty="0" smtClean="0"/>
              <a:t>Pressure / entropy profiles (McDonald+14)</a:t>
            </a:r>
          </a:p>
          <a:p>
            <a:r>
              <a:rPr lang="en-US" dirty="0" smtClean="0"/>
              <a:t>Radio AGN evolution (Gupta+17)</a:t>
            </a:r>
          </a:p>
          <a:p>
            <a:r>
              <a:rPr lang="en-US" dirty="0" smtClean="0"/>
              <a:t>SZ Biases (Lin+15)</a:t>
            </a:r>
          </a:p>
          <a:p>
            <a:endParaRPr lang="en-US" dirty="0"/>
          </a:p>
          <a:p>
            <a:pPr marL="114300" indent="0"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Cosmology / Scaling relations</a:t>
            </a:r>
          </a:p>
          <a:p>
            <a:r>
              <a:rPr lang="en-US" dirty="0" smtClean="0"/>
              <a:t>Cosmo constraints </a:t>
            </a:r>
            <a:r>
              <a:rPr lang="en-US" dirty="0"/>
              <a:t>(Benson+13, </a:t>
            </a:r>
            <a:r>
              <a:rPr lang="en-US" dirty="0" smtClean="0"/>
              <a:t>Bocquet+15, de </a:t>
            </a:r>
            <a:r>
              <a:rPr lang="en-US" dirty="0"/>
              <a:t>Haan+16</a:t>
            </a:r>
            <a:r>
              <a:rPr lang="en-US" dirty="0" smtClean="0"/>
              <a:t>)</a:t>
            </a:r>
          </a:p>
          <a:p>
            <a:r>
              <a:rPr lang="en-US" dirty="0" smtClean="0"/>
              <a:t>CMB Lensing (Baxter+15)</a:t>
            </a:r>
            <a:endParaRPr lang="en-US" dirty="0"/>
          </a:p>
          <a:p>
            <a:r>
              <a:rPr lang="en-US" dirty="0" smtClean="0"/>
              <a:t>Galaxy lensing (High+12, Chiu+16, Schrabback+16)</a:t>
            </a:r>
          </a:p>
          <a:p>
            <a:r>
              <a:rPr lang="en-US" dirty="0" smtClean="0"/>
              <a:t>Scaling relations (Saliwanchik+15, Saro+16)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41561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Looking Forward</a:t>
            </a:r>
            <a:endParaRPr lang="en-US" dirty="0"/>
          </a:p>
        </p:txBody>
      </p:sp>
      <p:sp>
        <p:nvSpPr>
          <p:cNvPr id="27" name="Content Placeholder 2"/>
          <p:cNvSpPr>
            <a:spLocks noGrp="1"/>
          </p:cNvSpPr>
          <p:nvPr>
            <p:ph idx="1"/>
          </p:nvPr>
        </p:nvSpPr>
        <p:spPr>
          <a:xfrm>
            <a:off x="274320" y="1189409"/>
            <a:ext cx="8595360" cy="1501150"/>
          </a:xfrm>
        </p:spPr>
        <p:txBody>
          <a:bodyPr/>
          <a:lstStyle/>
          <a:p>
            <a:pPr marL="114300" indent="0">
              <a:buNone/>
            </a:pPr>
            <a:r>
              <a:rPr lang="en-US" sz="2400" b="1" u="sng" dirty="0" smtClean="0"/>
              <a:t>Short term:</a:t>
            </a:r>
          </a:p>
          <a:p>
            <a:pPr marL="11430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SPT-Chandra</a:t>
            </a:r>
            <a:r>
              <a:rPr lang="en-US" dirty="0" smtClean="0"/>
              <a:t>: X-ray obs. of 100 clusters at 0.2 &lt; z &lt; 1.8</a:t>
            </a:r>
            <a:endParaRPr lang="en-US" b="1" dirty="0" smtClean="0"/>
          </a:p>
          <a:p>
            <a:pPr marL="114300" indent="0">
              <a:buNone/>
            </a:pPr>
            <a:r>
              <a:rPr lang="en-US" b="1" dirty="0"/>
              <a:t>	</a:t>
            </a:r>
            <a:r>
              <a:rPr lang="en-US" b="1" dirty="0" err="1" smtClean="0"/>
              <a:t>SPTpol</a:t>
            </a:r>
            <a:r>
              <a:rPr lang="en-US" dirty="0" smtClean="0"/>
              <a:t>: factor of ~2 increase in mass sensitivity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70864" y="2302362"/>
            <a:ext cx="9040544" cy="41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504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Looking Forward (X-ray)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538" y="1382118"/>
            <a:ext cx="5861929" cy="498827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768888" y="2448069"/>
            <a:ext cx="3380809" cy="951358"/>
          </a:xfrm>
          <a:prstGeom prst="rect">
            <a:avLst/>
          </a:prstGeom>
          <a:solidFill>
            <a:srgbClr val="008000">
              <a:alpha val="4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Triangle 8"/>
          <p:cNvSpPr/>
          <p:nvPr/>
        </p:nvSpPr>
        <p:spPr>
          <a:xfrm flipH="1" flipV="1">
            <a:off x="4768887" y="3399425"/>
            <a:ext cx="3380809" cy="398467"/>
          </a:xfrm>
          <a:prstGeom prst="rtTriangle">
            <a:avLst/>
          </a:prstGeom>
          <a:solidFill>
            <a:srgbClr val="008000">
              <a:alpha val="4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24514" y="1052827"/>
            <a:ext cx="2700357" cy="49756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>
              <a:buFont typeface="Arial" pitchFamily="34" charset="0"/>
              <a:buNone/>
            </a:pPr>
            <a:r>
              <a:rPr lang="en-US" sz="2400" b="1" u="sng" dirty="0" smtClean="0">
                <a:solidFill>
                  <a:srgbClr val="404040"/>
                </a:solidFill>
              </a:rPr>
              <a:t>Long term:</a:t>
            </a:r>
            <a:br>
              <a:rPr lang="en-US" sz="2400" b="1" u="sng" dirty="0" smtClean="0">
                <a:solidFill>
                  <a:srgbClr val="404040"/>
                </a:solidFill>
              </a:rPr>
            </a:br>
            <a:endParaRPr lang="en-US" sz="1200" b="1" u="sng" dirty="0" smtClean="0">
              <a:solidFill>
                <a:srgbClr val="404040"/>
              </a:solidFill>
            </a:endParaRPr>
          </a:p>
          <a:p>
            <a:pPr marL="114300" indent="0" algn="ctr">
              <a:buFont typeface="Arial" pitchFamily="34" charset="0"/>
              <a:buNone/>
            </a:pPr>
            <a:r>
              <a:rPr lang="en-US" b="1" dirty="0" err="1" smtClean="0">
                <a:solidFill>
                  <a:srgbClr val="008000"/>
                </a:solidFill>
              </a:rPr>
              <a:t>SPT+Chandra</a:t>
            </a:r>
            <a:endParaRPr lang="en-US" b="1" dirty="0" smtClean="0">
              <a:solidFill>
                <a:srgbClr val="008000"/>
              </a:solidFill>
            </a:endParaRPr>
          </a:p>
          <a:p>
            <a:pPr marL="114300" indent="0" algn="ctr">
              <a:buFont typeface="Arial" pitchFamily="34" charset="0"/>
              <a:buNone/>
            </a:pPr>
            <a:r>
              <a:rPr lang="en-US" sz="1600" dirty="0" smtClean="0">
                <a:solidFill>
                  <a:srgbClr val="008000"/>
                </a:solidFill>
              </a:rPr>
              <a:t>z &gt; 0.3, &gt;3 x 10</a:t>
            </a:r>
            <a:r>
              <a:rPr lang="en-US" sz="1600" baseline="30000" dirty="0" smtClean="0">
                <a:solidFill>
                  <a:srgbClr val="008000"/>
                </a:solidFill>
              </a:rPr>
              <a:t>14</a:t>
            </a:r>
            <a:r>
              <a:rPr lang="en-US" sz="1600" dirty="0" smtClean="0">
                <a:solidFill>
                  <a:srgbClr val="008000"/>
                </a:solidFill>
              </a:rPr>
              <a:t> M</a:t>
            </a:r>
            <a:r>
              <a:rPr lang="en-US" sz="1600" baseline="-25000" dirty="0" smtClean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sz="1600" dirty="0" smtClean="0">
              <a:solidFill>
                <a:srgbClr val="008000"/>
              </a:solidFill>
            </a:endParaRPr>
          </a:p>
          <a:p>
            <a:pPr marL="114300" indent="0" algn="ctr">
              <a:buFont typeface="Arial" pitchFamily="34" charset="0"/>
              <a:buNone/>
            </a:pPr>
            <a:endParaRPr lang="en-US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7277100" y="1092200"/>
            <a:ext cx="1385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Benson+14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51534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Looking Forward (X-ray)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514" y="1052827"/>
            <a:ext cx="2700357" cy="4975657"/>
          </a:xfrm>
        </p:spPr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2400" b="1" u="sng" dirty="0" smtClean="0">
                <a:solidFill>
                  <a:srgbClr val="404040"/>
                </a:solidFill>
              </a:rPr>
              <a:t>Long term:</a:t>
            </a:r>
            <a:br>
              <a:rPr lang="en-US" sz="2400" b="1" u="sng" dirty="0" smtClean="0">
                <a:solidFill>
                  <a:srgbClr val="404040"/>
                </a:solidFill>
              </a:rPr>
            </a:br>
            <a:endParaRPr lang="en-US" sz="1200" b="1" u="sng" dirty="0" smtClean="0">
              <a:solidFill>
                <a:srgbClr val="404040"/>
              </a:solidFill>
            </a:endParaRPr>
          </a:p>
          <a:p>
            <a:pPr marL="114300" indent="0" algn="ctr">
              <a:buNone/>
            </a:pPr>
            <a:r>
              <a:rPr lang="en-US" b="1" dirty="0" err="1" smtClean="0">
                <a:solidFill>
                  <a:srgbClr val="008000"/>
                </a:solidFill>
              </a:rPr>
              <a:t>SPT+Chandra</a:t>
            </a:r>
            <a:endParaRPr lang="en-US" b="1" dirty="0" smtClean="0">
              <a:solidFill>
                <a:srgbClr val="008000"/>
              </a:solidFill>
            </a:endParaRPr>
          </a:p>
          <a:p>
            <a:pPr marL="114300" indent="0" algn="ctr">
              <a:buNone/>
            </a:pPr>
            <a:r>
              <a:rPr lang="en-US" sz="1600" dirty="0">
                <a:solidFill>
                  <a:srgbClr val="008000"/>
                </a:solidFill>
              </a:rPr>
              <a:t>z</a:t>
            </a:r>
            <a:r>
              <a:rPr lang="en-US" sz="1600" dirty="0" smtClean="0">
                <a:solidFill>
                  <a:srgbClr val="008000"/>
                </a:solidFill>
              </a:rPr>
              <a:t> &gt; 0.3, &gt;3 x </a:t>
            </a:r>
            <a:r>
              <a:rPr lang="en-US" sz="1600" dirty="0">
                <a:solidFill>
                  <a:srgbClr val="008000"/>
                </a:solidFill>
              </a:rPr>
              <a:t>10</a:t>
            </a:r>
            <a:r>
              <a:rPr lang="en-US" sz="1600" baseline="30000" dirty="0">
                <a:solidFill>
                  <a:srgbClr val="008000"/>
                </a:solidFill>
              </a:rPr>
              <a:t>14</a:t>
            </a:r>
            <a:r>
              <a:rPr lang="en-US" sz="1600" dirty="0">
                <a:solidFill>
                  <a:srgbClr val="008000"/>
                </a:solidFill>
              </a:rPr>
              <a:t> M</a:t>
            </a:r>
            <a:r>
              <a:rPr lang="en-US" sz="1600" baseline="-25000" dirty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sz="1600" dirty="0" smtClean="0">
              <a:solidFill>
                <a:srgbClr val="008000"/>
              </a:solidFill>
            </a:endParaRPr>
          </a:p>
          <a:p>
            <a:pPr marL="114300" indent="0" algn="ctr">
              <a:buNone/>
            </a:pPr>
            <a:endParaRPr lang="en-US" b="1" dirty="0" smtClean="0"/>
          </a:p>
          <a:p>
            <a:pPr marL="114300" indent="0" algn="ctr">
              <a:buNone/>
            </a:pPr>
            <a:r>
              <a:rPr lang="en-US" b="1" dirty="0" err="1">
                <a:solidFill>
                  <a:srgbClr val="FF0000"/>
                </a:solidFill>
              </a:rPr>
              <a:t>eRosita</a:t>
            </a:r>
            <a:endParaRPr lang="en-US" b="1" dirty="0">
              <a:solidFill>
                <a:srgbClr val="FF0000"/>
              </a:solidFill>
            </a:endParaRPr>
          </a:p>
          <a:p>
            <a:pPr marL="11430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z &lt; 0.5, &gt;10</a:t>
            </a:r>
            <a:r>
              <a:rPr lang="en-US" baseline="30000" dirty="0">
                <a:solidFill>
                  <a:srgbClr val="FF0000"/>
                </a:solidFill>
              </a:rPr>
              <a:t>14</a:t>
            </a:r>
            <a:r>
              <a:rPr lang="en-US" dirty="0">
                <a:solidFill>
                  <a:srgbClr val="FF0000"/>
                </a:solidFill>
              </a:rPr>
              <a:t> M</a:t>
            </a:r>
            <a:r>
              <a:rPr lang="en-US" baseline="-250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</a:p>
          <a:p>
            <a:pPr marL="11430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z &gt; 0.5, </a:t>
            </a:r>
            <a:r>
              <a:rPr lang="en-US" dirty="0" smtClean="0">
                <a:solidFill>
                  <a:srgbClr val="FF0000"/>
                </a:solidFill>
              </a:rPr>
              <a:t>&gt;</a:t>
            </a:r>
            <a:r>
              <a:rPr lang="en-US" dirty="0">
                <a:solidFill>
                  <a:srgbClr val="FF0000"/>
                </a:solidFill>
              </a:rPr>
              <a:t>4 x </a:t>
            </a:r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baseline="30000" dirty="0" smtClean="0">
                <a:solidFill>
                  <a:srgbClr val="FF0000"/>
                </a:solidFill>
              </a:rPr>
              <a:t>14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baseline="-25000" dirty="0" smtClean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</a:p>
          <a:p>
            <a:pPr marL="114300" indent="0" algn="ctr">
              <a:buNone/>
            </a:pPr>
            <a:endParaRPr lang="en-US" b="1" dirty="0" smtClean="0"/>
          </a:p>
          <a:p>
            <a:pPr marL="114300" indent="0" algn="ctr">
              <a:buNone/>
            </a:pPr>
            <a:endParaRPr lang="en-US" b="1" dirty="0"/>
          </a:p>
          <a:p>
            <a:pPr marL="114300" indent="0" algn="ctr">
              <a:buNone/>
            </a:pPr>
            <a:endParaRPr lang="en-US" b="1" dirty="0" smtClean="0"/>
          </a:p>
          <a:p>
            <a:pPr marL="114300" indent="0" algn="ctr">
              <a:buNone/>
            </a:pPr>
            <a:endParaRPr lang="en-US" b="1" dirty="0" smtClean="0"/>
          </a:p>
          <a:p>
            <a:pPr marL="114300" indent="0" algn="ctr">
              <a:buNone/>
            </a:pPr>
            <a:endParaRPr lang="en-US" b="1" dirty="0"/>
          </a:p>
          <a:p>
            <a:pPr marL="114300" indent="0" algn="ctr">
              <a:buNone/>
            </a:pPr>
            <a:endParaRPr lang="en-US" b="1" dirty="0" smtClean="0"/>
          </a:p>
          <a:p>
            <a:pPr marL="114300" indent="0" algn="ctr">
              <a:buNone/>
            </a:pP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36538" y="1382118"/>
            <a:ext cx="5861929" cy="498827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4768887" y="2448069"/>
            <a:ext cx="3380810" cy="1349823"/>
            <a:chOff x="4768887" y="2448069"/>
            <a:chExt cx="3380810" cy="1349823"/>
          </a:xfrm>
        </p:grpSpPr>
        <p:sp>
          <p:nvSpPr>
            <p:cNvPr id="11" name="Rectangle 10"/>
            <p:cNvSpPr/>
            <p:nvPr/>
          </p:nvSpPr>
          <p:spPr>
            <a:xfrm>
              <a:off x="4768888" y="2448069"/>
              <a:ext cx="3380809" cy="951358"/>
            </a:xfrm>
            <a:prstGeom prst="rect">
              <a:avLst/>
            </a:prstGeom>
            <a:solidFill>
              <a:srgbClr val="008000">
                <a:alpha val="40000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Triangle 11"/>
            <p:cNvSpPr/>
            <p:nvPr/>
          </p:nvSpPr>
          <p:spPr>
            <a:xfrm flipH="1" flipV="1">
              <a:off x="4768887" y="3399425"/>
              <a:ext cx="3380809" cy="398467"/>
            </a:xfrm>
            <a:prstGeom prst="rtTriangle">
              <a:avLst/>
            </a:prstGeom>
            <a:solidFill>
              <a:srgbClr val="008000">
                <a:alpha val="40000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36435" y="1990392"/>
            <a:ext cx="4616270" cy="2759685"/>
            <a:chOff x="3936435" y="1990392"/>
            <a:chExt cx="4616270" cy="2759685"/>
          </a:xfrm>
        </p:grpSpPr>
        <p:sp>
          <p:nvSpPr>
            <p:cNvPr id="6" name="Rectangle 5"/>
            <p:cNvSpPr/>
            <p:nvPr/>
          </p:nvSpPr>
          <p:spPr>
            <a:xfrm>
              <a:off x="3936435" y="1990392"/>
              <a:ext cx="1172386" cy="2759685"/>
            </a:xfrm>
            <a:prstGeom prst="rect">
              <a:avLst/>
            </a:prstGeom>
            <a:solidFill>
              <a:srgbClr val="FF0000">
                <a:alpha val="43000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108821" y="1990392"/>
              <a:ext cx="3443884" cy="1282416"/>
            </a:xfrm>
            <a:prstGeom prst="rect">
              <a:avLst/>
            </a:prstGeom>
            <a:solidFill>
              <a:srgbClr val="FF0000">
                <a:alpha val="43000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Triangle 8"/>
            <p:cNvSpPr/>
            <p:nvPr/>
          </p:nvSpPr>
          <p:spPr>
            <a:xfrm flipV="1">
              <a:off x="5108821" y="3272808"/>
              <a:ext cx="1714500" cy="677273"/>
            </a:xfrm>
            <a:prstGeom prst="rtTriangle">
              <a:avLst/>
            </a:prstGeom>
            <a:solidFill>
              <a:srgbClr val="FF0000">
                <a:alpha val="43000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277100" y="1092200"/>
            <a:ext cx="1385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Benson+14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42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Looking Forward (X-ray)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514" y="1052827"/>
            <a:ext cx="2700357" cy="4975657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2400" b="1" u="sng" dirty="0" smtClean="0">
                <a:solidFill>
                  <a:srgbClr val="404040"/>
                </a:solidFill>
              </a:rPr>
              <a:t>Long term:</a:t>
            </a:r>
            <a:br>
              <a:rPr lang="en-US" sz="2400" b="1" u="sng" dirty="0" smtClean="0">
                <a:solidFill>
                  <a:srgbClr val="404040"/>
                </a:solidFill>
              </a:rPr>
            </a:br>
            <a:endParaRPr lang="en-US" sz="1200" b="1" u="sng" dirty="0" smtClean="0">
              <a:solidFill>
                <a:srgbClr val="404040"/>
              </a:solidFill>
            </a:endParaRPr>
          </a:p>
          <a:p>
            <a:pPr marL="114300" indent="0" algn="ctr">
              <a:buNone/>
            </a:pPr>
            <a:r>
              <a:rPr lang="en-US" b="1" dirty="0" err="1" smtClean="0">
                <a:solidFill>
                  <a:srgbClr val="008000"/>
                </a:solidFill>
              </a:rPr>
              <a:t>SPT+Chandra</a:t>
            </a:r>
            <a:endParaRPr lang="en-US" b="1" dirty="0" smtClean="0">
              <a:solidFill>
                <a:srgbClr val="008000"/>
              </a:solidFill>
            </a:endParaRPr>
          </a:p>
          <a:p>
            <a:pPr marL="114300" indent="0" algn="ctr">
              <a:buNone/>
            </a:pPr>
            <a:r>
              <a:rPr lang="en-US" sz="1600" dirty="0">
                <a:solidFill>
                  <a:srgbClr val="008000"/>
                </a:solidFill>
              </a:rPr>
              <a:t>z</a:t>
            </a:r>
            <a:r>
              <a:rPr lang="en-US" sz="1600" dirty="0" smtClean="0">
                <a:solidFill>
                  <a:srgbClr val="008000"/>
                </a:solidFill>
              </a:rPr>
              <a:t> &gt; 0.3, &gt;3 x </a:t>
            </a:r>
            <a:r>
              <a:rPr lang="en-US" sz="1600" dirty="0">
                <a:solidFill>
                  <a:srgbClr val="008000"/>
                </a:solidFill>
              </a:rPr>
              <a:t>10</a:t>
            </a:r>
            <a:r>
              <a:rPr lang="en-US" sz="1600" baseline="30000" dirty="0">
                <a:solidFill>
                  <a:srgbClr val="008000"/>
                </a:solidFill>
              </a:rPr>
              <a:t>14</a:t>
            </a:r>
            <a:r>
              <a:rPr lang="en-US" sz="1600" dirty="0">
                <a:solidFill>
                  <a:srgbClr val="008000"/>
                </a:solidFill>
              </a:rPr>
              <a:t> M</a:t>
            </a:r>
            <a:r>
              <a:rPr lang="en-US" sz="1600" baseline="-25000" dirty="0">
                <a:solidFill>
                  <a:srgbClr val="008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  <a:endParaRPr lang="en-US" sz="1600" dirty="0" smtClean="0">
              <a:solidFill>
                <a:srgbClr val="008000"/>
              </a:solidFill>
            </a:endParaRPr>
          </a:p>
          <a:p>
            <a:pPr marL="114300" indent="0" algn="ctr">
              <a:buNone/>
            </a:pPr>
            <a:endParaRPr lang="en-US" b="1" dirty="0" smtClean="0"/>
          </a:p>
          <a:p>
            <a:pPr marL="114300" indent="0" algn="ctr">
              <a:buNone/>
            </a:pPr>
            <a:r>
              <a:rPr lang="en-US" b="1" dirty="0" err="1">
                <a:solidFill>
                  <a:srgbClr val="FF0000"/>
                </a:solidFill>
              </a:rPr>
              <a:t>eRosita</a:t>
            </a:r>
            <a:endParaRPr lang="en-US" b="1" dirty="0">
              <a:solidFill>
                <a:srgbClr val="FF0000"/>
              </a:solidFill>
            </a:endParaRPr>
          </a:p>
          <a:p>
            <a:pPr marL="11430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z &lt; 0.5, &gt;10</a:t>
            </a:r>
            <a:r>
              <a:rPr lang="en-US" baseline="30000" dirty="0">
                <a:solidFill>
                  <a:srgbClr val="FF0000"/>
                </a:solidFill>
              </a:rPr>
              <a:t>14</a:t>
            </a:r>
            <a:r>
              <a:rPr lang="en-US" dirty="0">
                <a:solidFill>
                  <a:srgbClr val="FF0000"/>
                </a:solidFill>
              </a:rPr>
              <a:t> M</a:t>
            </a:r>
            <a:r>
              <a:rPr lang="en-US" baseline="-250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</a:p>
          <a:p>
            <a:pPr marL="114300" indent="0" algn="ctr">
              <a:buNone/>
            </a:pPr>
            <a:r>
              <a:rPr lang="en-US" dirty="0">
                <a:solidFill>
                  <a:srgbClr val="FF0000"/>
                </a:solidFill>
              </a:rPr>
              <a:t>z &gt; 0.5, </a:t>
            </a:r>
            <a:r>
              <a:rPr lang="en-US" dirty="0" smtClean="0">
                <a:solidFill>
                  <a:srgbClr val="FF0000"/>
                </a:solidFill>
              </a:rPr>
              <a:t>&gt;</a:t>
            </a:r>
            <a:r>
              <a:rPr lang="en-US" dirty="0">
                <a:solidFill>
                  <a:srgbClr val="FF0000"/>
                </a:solidFill>
              </a:rPr>
              <a:t>4 x </a:t>
            </a:r>
            <a:r>
              <a:rPr lang="en-US" dirty="0" smtClean="0">
                <a:solidFill>
                  <a:srgbClr val="FF0000"/>
                </a:solidFill>
              </a:rPr>
              <a:t>10</a:t>
            </a:r>
            <a:r>
              <a:rPr lang="en-US" baseline="30000" dirty="0" smtClean="0">
                <a:solidFill>
                  <a:srgbClr val="FF0000"/>
                </a:solidFill>
              </a:rPr>
              <a:t>14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M</a:t>
            </a:r>
            <a:r>
              <a:rPr lang="en-US" baseline="-25000" dirty="0">
                <a:solidFill>
                  <a:srgbClr val="FF0000"/>
                </a:solidFill>
                <a:latin typeface="Wingdings"/>
                <a:ea typeface="Wingdings"/>
                <a:cs typeface="Wingdings"/>
                <a:sym typeface="Wingdings"/>
              </a:rPr>
              <a:t></a:t>
            </a:r>
          </a:p>
          <a:p>
            <a:pPr marL="114300" indent="0" algn="ctr">
              <a:buNone/>
            </a:pPr>
            <a:endParaRPr lang="en-US" b="1" dirty="0"/>
          </a:p>
          <a:p>
            <a:pPr marL="114300" indent="0" algn="ctr">
              <a:buNone/>
            </a:pPr>
            <a:r>
              <a:rPr lang="en-US" b="1" dirty="0" smtClean="0">
                <a:solidFill>
                  <a:srgbClr val="A08C24"/>
                </a:solidFill>
              </a:rPr>
              <a:t>SPT-3G </a:t>
            </a:r>
            <a:br>
              <a:rPr lang="en-US" b="1" dirty="0" smtClean="0">
                <a:solidFill>
                  <a:srgbClr val="A08C24"/>
                </a:solidFill>
              </a:rPr>
            </a:br>
            <a:r>
              <a:rPr lang="en-US" b="1" dirty="0" smtClean="0">
                <a:solidFill>
                  <a:srgbClr val="A08C24"/>
                </a:solidFill>
              </a:rPr>
              <a:t>+ </a:t>
            </a:r>
            <a:br>
              <a:rPr lang="en-US" b="1" dirty="0" smtClean="0">
                <a:solidFill>
                  <a:srgbClr val="A08C24"/>
                </a:solidFill>
              </a:rPr>
            </a:br>
            <a:r>
              <a:rPr lang="en-US" b="1" dirty="0" smtClean="0">
                <a:solidFill>
                  <a:srgbClr val="A08C24"/>
                </a:solidFill>
              </a:rPr>
              <a:t>Star-X/</a:t>
            </a:r>
            <a:br>
              <a:rPr lang="en-US" b="1" dirty="0" smtClean="0">
                <a:solidFill>
                  <a:srgbClr val="A08C24"/>
                </a:solidFill>
              </a:rPr>
            </a:br>
            <a:r>
              <a:rPr lang="en-US" b="1" dirty="0" smtClean="0">
                <a:solidFill>
                  <a:srgbClr val="A08C24"/>
                </a:solidFill>
              </a:rPr>
              <a:t>Athena /</a:t>
            </a:r>
            <a:br>
              <a:rPr lang="en-US" b="1" dirty="0" smtClean="0">
                <a:solidFill>
                  <a:srgbClr val="A08C24"/>
                </a:solidFill>
              </a:rPr>
            </a:br>
            <a:r>
              <a:rPr lang="en-US" b="1" dirty="0" smtClean="0">
                <a:solidFill>
                  <a:srgbClr val="A08C24"/>
                </a:solidFill>
              </a:rPr>
              <a:t>X-ray Surveyor </a:t>
            </a:r>
            <a:r>
              <a:rPr lang="en-US" b="1" dirty="0" smtClean="0">
                <a:solidFill>
                  <a:scrgbClr r="0" g="0" b="0"/>
                </a:solidFill>
              </a:rPr>
              <a:t/>
            </a:r>
            <a:br>
              <a:rPr lang="en-US" b="1" dirty="0" smtClean="0">
                <a:solidFill>
                  <a:scrgbClr r="0" g="0" b="0"/>
                </a:solidFill>
              </a:rPr>
            </a:br>
            <a:endParaRPr lang="en-US" b="1" dirty="0" smtClean="0">
              <a:solidFill>
                <a:scrgbClr r="0" g="0" b="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6538" y="1382118"/>
            <a:ext cx="5861929" cy="49882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461000" y="3950081"/>
            <a:ext cx="3091704" cy="799996"/>
          </a:xfrm>
          <a:prstGeom prst="rect">
            <a:avLst/>
          </a:prstGeom>
          <a:solidFill>
            <a:srgbClr val="FFFF00">
              <a:alpha val="43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4768888" y="2448069"/>
            <a:ext cx="3380809" cy="951358"/>
          </a:xfrm>
          <a:prstGeom prst="rect">
            <a:avLst/>
          </a:prstGeom>
          <a:solidFill>
            <a:srgbClr val="008000">
              <a:alpha val="4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Triangle 11"/>
          <p:cNvSpPr/>
          <p:nvPr/>
        </p:nvSpPr>
        <p:spPr>
          <a:xfrm flipH="1" flipV="1">
            <a:off x="4768887" y="3399425"/>
            <a:ext cx="3380809" cy="398467"/>
          </a:xfrm>
          <a:prstGeom prst="rtTriangle">
            <a:avLst/>
          </a:prstGeom>
          <a:solidFill>
            <a:srgbClr val="008000">
              <a:alpha val="4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3936435" y="1990392"/>
            <a:ext cx="4616270" cy="2759685"/>
            <a:chOff x="3936435" y="1990392"/>
            <a:chExt cx="4616270" cy="2759685"/>
          </a:xfrm>
        </p:grpSpPr>
        <p:sp>
          <p:nvSpPr>
            <p:cNvPr id="13" name="Rectangle 12"/>
            <p:cNvSpPr/>
            <p:nvPr/>
          </p:nvSpPr>
          <p:spPr>
            <a:xfrm>
              <a:off x="3936435" y="1990392"/>
              <a:ext cx="1172386" cy="2759685"/>
            </a:xfrm>
            <a:prstGeom prst="rect">
              <a:avLst/>
            </a:prstGeom>
            <a:solidFill>
              <a:srgbClr val="FF0000">
                <a:alpha val="43000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108821" y="1990392"/>
              <a:ext cx="3443884" cy="1282416"/>
            </a:xfrm>
            <a:prstGeom prst="rect">
              <a:avLst/>
            </a:prstGeom>
            <a:solidFill>
              <a:srgbClr val="FF0000">
                <a:alpha val="43000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ight Triangle 14"/>
            <p:cNvSpPr/>
            <p:nvPr/>
          </p:nvSpPr>
          <p:spPr>
            <a:xfrm flipV="1">
              <a:off x="5108821" y="3272808"/>
              <a:ext cx="1714500" cy="677273"/>
            </a:xfrm>
            <a:prstGeom prst="rtTriangle">
              <a:avLst/>
            </a:prstGeom>
            <a:solidFill>
              <a:srgbClr val="FF0000">
                <a:alpha val="43000"/>
              </a:srgb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7277100" y="1092200"/>
            <a:ext cx="13852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Benson+14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6291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232832" y="1207297"/>
            <a:ext cx="8595360" cy="3747814"/>
          </a:xfrm>
        </p:spPr>
        <p:txBody>
          <a:bodyPr/>
          <a:lstStyle/>
          <a:p>
            <a:pPr marL="114300" indent="0">
              <a:buNone/>
            </a:pPr>
            <a:r>
              <a:rPr lang="en-US" b="1" dirty="0" smtClean="0">
                <a:solidFill>
                  <a:srgbClr val="BF1518"/>
                </a:solidFill>
              </a:rPr>
              <a:t>#1a.</a:t>
            </a:r>
            <a:r>
              <a:rPr lang="en-US" b="1" dirty="0" smtClean="0"/>
              <a:t> </a:t>
            </a:r>
            <a:r>
              <a:rPr lang="en-US" dirty="0" smtClean="0"/>
              <a:t>Clusters are not “</a:t>
            </a:r>
            <a:r>
              <a:rPr lang="en-US" dirty="0" err="1" smtClean="0"/>
              <a:t>cuspy</a:t>
            </a:r>
            <a:r>
              <a:rPr lang="en-US" dirty="0" smtClean="0"/>
              <a:t>” at z ~ 1.</a:t>
            </a:r>
            <a:endParaRPr lang="en-US" sz="500" dirty="0" smtClean="0"/>
          </a:p>
          <a:p>
            <a:pPr marL="114300" indent="0">
              <a:buNone/>
            </a:pPr>
            <a:r>
              <a:rPr lang="en-US" sz="500" dirty="0" smtClean="0"/>
              <a:t/>
            </a:r>
            <a:br>
              <a:rPr lang="en-US" sz="500" dirty="0" smtClean="0"/>
            </a:br>
            <a:r>
              <a:rPr lang="en-US" b="1" dirty="0" smtClean="0">
                <a:solidFill>
                  <a:srgbClr val="BF1518"/>
                </a:solidFill>
              </a:rPr>
              <a:t>#1b.</a:t>
            </a:r>
            <a:r>
              <a:rPr lang="en-US" b="1" dirty="0" smtClean="0"/>
              <a:t> </a:t>
            </a:r>
            <a:r>
              <a:rPr lang="en-US" dirty="0"/>
              <a:t>Cool cores have not evolved in</a:t>
            </a:r>
            <a:br>
              <a:rPr lang="en-US" dirty="0"/>
            </a:br>
            <a:r>
              <a:rPr lang="en-US" dirty="0"/>
              <a:t>       absolute size/shape since z ~ 1</a:t>
            </a:r>
            <a:br>
              <a:rPr lang="en-US" dirty="0"/>
            </a:br>
            <a:r>
              <a:rPr lang="en-US" dirty="0" smtClean="0"/>
              <a:t>           </a:t>
            </a:r>
            <a:r>
              <a:rPr lang="en-US" sz="1600" dirty="0"/>
              <a:t>*AGN feedback </a:t>
            </a:r>
            <a:r>
              <a:rPr lang="en-US" sz="1600" dirty="0" smtClean="0"/>
              <a:t>is long-lived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sz="500" b="1" dirty="0">
              <a:solidFill>
                <a:srgbClr val="BF1518"/>
              </a:solidFill>
            </a:endParaRPr>
          </a:p>
          <a:p>
            <a:pPr marL="114300" indent="0">
              <a:buNone/>
            </a:pPr>
            <a:r>
              <a:rPr lang="en-US" b="1" dirty="0" smtClean="0">
                <a:solidFill>
                  <a:srgbClr val="BF1518"/>
                </a:solidFill>
              </a:rPr>
              <a:t>#2.</a:t>
            </a:r>
            <a:r>
              <a:rPr lang="en-US" b="1" dirty="0" smtClean="0"/>
              <a:t> </a:t>
            </a:r>
            <a:r>
              <a:rPr lang="en-US" dirty="0" smtClean="0"/>
              <a:t>High-z clusters are</a:t>
            </a:r>
            <a:br>
              <a:rPr lang="en-US" dirty="0" smtClean="0"/>
            </a:br>
            <a:r>
              <a:rPr lang="en-US" dirty="0" smtClean="0"/>
              <a:t>       are not all mergers! </a:t>
            </a:r>
            <a:r>
              <a:rPr lang="en-US" sz="500" dirty="0"/>
              <a:t/>
            </a:r>
            <a:br>
              <a:rPr lang="en-US" sz="500" dirty="0"/>
            </a:br>
            <a:r>
              <a:rPr lang="en-US" sz="500" dirty="0" smtClean="0"/>
              <a:t/>
            </a:r>
            <a:br>
              <a:rPr lang="en-US" sz="500" dirty="0" smtClean="0"/>
            </a:br>
            <a:r>
              <a:rPr lang="en-US" sz="500" dirty="0" smtClean="0"/>
              <a:t/>
            </a:r>
            <a:br>
              <a:rPr lang="en-US" sz="500" dirty="0" smtClean="0"/>
            </a:br>
            <a:r>
              <a:rPr lang="en-US" sz="500" dirty="0" smtClean="0"/>
              <a:t/>
            </a:r>
            <a:br>
              <a:rPr lang="en-US" sz="500" dirty="0" smtClean="0"/>
            </a:br>
            <a:endParaRPr lang="en-US" b="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Take-Home Points</a:t>
            </a:r>
            <a:endParaRPr lang="en-US" dirty="0"/>
          </a:p>
        </p:txBody>
      </p:sp>
      <p:pic>
        <p:nvPicPr>
          <p:cNvPr id="21" name="Picture 20" descr="ds9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80694" y="1181897"/>
            <a:ext cx="1628499" cy="1519613"/>
          </a:xfrm>
          <a:prstGeom prst="rect">
            <a:avLst/>
          </a:prstGeom>
        </p:spPr>
      </p:pic>
      <p:pic>
        <p:nvPicPr>
          <p:cNvPr id="22" name="Picture 21" descr="ds9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7072693" y="1181897"/>
            <a:ext cx="1628499" cy="15196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6514" b="7162"/>
          <a:stretch/>
        </p:blipFill>
        <p:spPr>
          <a:xfrm>
            <a:off x="643881" y="3646660"/>
            <a:ext cx="3125404" cy="277492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43318" y="2997793"/>
            <a:ext cx="500068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n-US" b="1" dirty="0">
                <a:solidFill>
                  <a:srgbClr val="BF1518"/>
                </a:solidFill>
              </a:rPr>
              <a:t>#3.</a:t>
            </a:r>
            <a:r>
              <a:rPr lang="en-US" b="1" dirty="0"/>
              <a:t> </a:t>
            </a:r>
            <a:r>
              <a:rPr lang="en-US" dirty="0"/>
              <a:t>Bulk of metals in </a:t>
            </a:r>
            <a:r>
              <a:rPr lang="en-US" dirty="0" smtClean="0"/>
              <a:t>ICM </a:t>
            </a:r>
            <a:r>
              <a:rPr lang="en-US" dirty="0"/>
              <a:t>from z &gt; 1.5</a:t>
            </a:r>
          </a:p>
          <a:p>
            <a:pPr marL="114300" indent="0">
              <a:buNone/>
            </a:pPr>
            <a:r>
              <a:rPr lang="en-US" sz="1400" i="1" dirty="0"/>
              <a:t>        *Metals in core more recent</a:t>
            </a:r>
          </a:p>
          <a:p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4190" b="5863"/>
          <a:stretch/>
        </p:blipFill>
        <p:spPr>
          <a:xfrm>
            <a:off x="4632364" y="3646659"/>
            <a:ext cx="4054436" cy="2774928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042142" y="2949400"/>
            <a:ext cx="4802138" cy="3735564"/>
          </a:xfrm>
          <a:prstGeom prst="rect">
            <a:avLst/>
          </a:prstGeom>
          <a:noFill/>
          <a:ln w="63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197059" y="2945210"/>
            <a:ext cx="3657225" cy="3737969"/>
          </a:xfrm>
          <a:prstGeom prst="rect">
            <a:avLst/>
          </a:prstGeom>
          <a:noFill/>
          <a:ln w="63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97059" y="1099969"/>
            <a:ext cx="8647221" cy="1722615"/>
          </a:xfrm>
          <a:prstGeom prst="rect">
            <a:avLst/>
          </a:prstGeom>
          <a:noFill/>
          <a:ln w="6350" cmpd="sng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 rot="16200000">
            <a:off x="3865736" y="4724753"/>
            <a:ext cx="9642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Z [Z</a:t>
            </a:r>
            <a:r>
              <a:rPr lang="en-US" sz="2400" baseline="-25000" dirty="0" smtClean="0">
                <a:latin typeface="Wingdings"/>
                <a:ea typeface="Wingdings"/>
                <a:cs typeface="Wingdings"/>
                <a:sym typeface="Wingdings"/>
              </a:rPr>
              <a:t></a:t>
            </a:r>
            <a:r>
              <a:rPr lang="en-US" sz="2400" dirty="0" smtClean="0"/>
              <a:t>]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6455148" y="6293748"/>
            <a:ext cx="300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z</a:t>
            </a:r>
            <a:endParaRPr lang="en-US" sz="2000" dirty="0"/>
          </a:p>
        </p:txBody>
      </p:sp>
      <p:sp>
        <p:nvSpPr>
          <p:cNvPr id="26" name="TextBox 25"/>
          <p:cNvSpPr txBox="1"/>
          <p:nvPr/>
        </p:nvSpPr>
        <p:spPr>
          <a:xfrm>
            <a:off x="2100383" y="6284854"/>
            <a:ext cx="3000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z</a:t>
            </a:r>
            <a:endParaRPr lang="en-US" sz="2000" dirty="0"/>
          </a:p>
        </p:txBody>
      </p:sp>
      <p:sp>
        <p:nvSpPr>
          <p:cNvPr id="27" name="TextBox 26"/>
          <p:cNvSpPr txBox="1"/>
          <p:nvPr/>
        </p:nvSpPr>
        <p:spPr>
          <a:xfrm rot="16200000">
            <a:off x="-776182" y="4755056"/>
            <a:ext cx="24400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Disturbed Fraction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29445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The SPT-Chandra Survey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98" y="1156720"/>
            <a:ext cx="2552777" cy="1696179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65" t="30766" r="35714" b="30573"/>
          <a:stretch/>
        </p:blipFill>
        <p:spPr>
          <a:xfrm>
            <a:off x="259598" y="3379606"/>
            <a:ext cx="1944747" cy="1696179"/>
          </a:xfrm>
          <a:prstGeom prst="rect">
            <a:avLst/>
          </a:prstGeom>
          <a:ln w="12700" cmpd="sng">
            <a:solidFill>
              <a:schemeClr val="tx1">
                <a:lumMod val="75000"/>
                <a:lumOff val="25000"/>
              </a:schemeClr>
            </a:solidFill>
          </a:ln>
        </p:spPr>
      </p:pic>
      <p:sp>
        <p:nvSpPr>
          <p:cNvPr id="12" name="Oval 11"/>
          <p:cNvSpPr/>
          <p:nvPr/>
        </p:nvSpPr>
        <p:spPr>
          <a:xfrm>
            <a:off x="907309" y="4172627"/>
            <a:ext cx="256962" cy="25701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926854" y="1224176"/>
            <a:ext cx="3914003" cy="3257446"/>
          </a:xfrm>
        </p:spPr>
        <p:txBody>
          <a:bodyPr/>
          <a:lstStyle/>
          <a:p>
            <a:r>
              <a:rPr lang="en-US" dirty="0" smtClean="0"/>
              <a:t>2500 deg</a:t>
            </a:r>
            <a:r>
              <a:rPr lang="en-US" baseline="30000" dirty="0" smtClean="0"/>
              <a:t>2</a:t>
            </a:r>
            <a:r>
              <a:rPr lang="en-US" dirty="0" smtClean="0"/>
              <a:t> survey</a:t>
            </a:r>
            <a:br>
              <a:rPr lang="en-US" dirty="0" smtClean="0"/>
            </a:br>
            <a:r>
              <a:rPr lang="en-US" dirty="0" smtClean="0"/>
              <a:t>at 95, 150, 220 GHz</a:t>
            </a:r>
          </a:p>
          <a:p>
            <a:r>
              <a:rPr lang="en-US" dirty="0" smtClean="0"/>
              <a:t>~1</a:t>
            </a:r>
            <a:r>
              <a:rPr lang="en-US" dirty="0" smtClean="0">
                <a:latin typeface="+mj-lt"/>
              </a:rPr>
              <a:t>’</a:t>
            </a:r>
            <a:r>
              <a:rPr lang="en-US" dirty="0" smtClean="0"/>
              <a:t> beam</a:t>
            </a:r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111" y="5147761"/>
            <a:ext cx="2782387" cy="1680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~500 clusters detected in SZ</a:t>
            </a:r>
          </a:p>
          <a:p>
            <a:r>
              <a:rPr lang="en-US" dirty="0" smtClean="0"/>
              <a:t>0 &lt; z &lt; 1.85</a:t>
            </a:r>
          </a:p>
          <a:p>
            <a:r>
              <a:rPr lang="en-US" dirty="0" err="1" smtClean="0"/>
              <a:t>Bleem</a:t>
            </a:r>
            <a:r>
              <a:rPr lang="en-US" dirty="0"/>
              <a:t> </a:t>
            </a:r>
            <a:r>
              <a:rPr lang="en-US" dirty="0" smtClean="0"/>
              <a:t>et al (2015)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201732" y="2948052"/>
            <a:ext cx="258295" cy="37071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448442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The SPT-Chandra Survey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98" y="1156720"/>
            <a:ext cx="2552777" cy="1696179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65" t="30766" r="35714" b="30573"/>
          <a:stretch/>
        </p:blipFill>
        <p:spPr>
          <a:xfrm>
            <a:off x="259598" y="3379606"/>
            <a:ext cx="1944747" cy="1696179"/>
          </a:xfrm>
          <a:prstGeom prst="rect">
            <a:avLst/>
          </a:prstGeom>
          <a:ln w="12700" cmpd="sng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36" t="5982" r="5910" b="9843"/>
          <a:stretch/>
        </p:blipFill>
        <p:spPr>
          <a:xfrm>
            <a:off x="2872858" y="3391274"/>
            <a:ext cx="1696179" cy="1696179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12" name="Oval 11"/>
          <p:cNvSpPr/>
          <p:nvPr/>
        </p:nvSpPr>
        <p:spPr>
          <a:xfrm>
            <a:off x="907309" y="4172627"/>
            <a:ext cx="256962" cy="25701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926854" y="1224176"/>
            <a:ext cx="3914003" cy="3257446"/>
          </a:xfrm>
        </p:spPr>
        <p:txBody>
          <a:bodyPr/>
          <a:lstStyle/>
          <a:p>
            <a:r>
              <a:rPr lang="en-US" dirty="0" smtClean="0"/>
              <a:t>2500 deg</a:t>
            </a:r>
            <a:r>
              <a:rPr lang="en-US" baseline="30000" dirty="0" smtClean="0"/>
              <a:t>2</a:t>
            </a:r>
            <a:r>
              <a:rPr lang="en-US" dirty="0" smtClean="0"/>
              <a:t> survey</a:t>
            </a:r>
            <a:br>
              <a:rPr lang="en-US" dirty="0" smtClean="0"/>
            </a:br>
            <a:r>
              <a:rPr lang="en-US" dirty="0" smtClean="0"/>
              <a:t>at 95, 150, 220 GHz</a:t>
            </a:r>
          </a:p>
          <a:p>
            <a:r>
              <a:rPr lang="en-US" dirty="0" smtClean="0"/>
              <a:t>~1</a:t>
            </a:r>
            <a:r>
              <a:rPr lang="en-US" dirty="0" smtClean="0">
                <a:latin typeface="+mj-lt"/>
              </a:rPr>
              <a:t>’</a:t>
            </a:r>
            <a:r>
              <a:rPr lang="en-US" dirty="0" smtClean="0"/>
              <a:t> beam</a:t>
            </a:r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111" y="5147761"/>
            <a:ext cx="2782387" cy="1680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~500 clusters detected in SZ</a:t>
            </a:r>
          </a:p>
          <a:p>
            <a:r>
              <a:rPr lang="en-US" dirty="0" smtClean="0"/>
              <a:t>0 &lt; z &lt; 1.85</a:t>
            </a:r>
          </a:p>
          <a:p>
            <a:r>
              <a:rPr lang="en-US" dirty="0" err="1" smtClean="0"/>
              <a:t>Bleem</a:t>
            </a:r>
            <a:r>
              <a:rPr lang="en-US" dirty="0"/>
              <a:t> </a:t>
            </a:r>
            <a:r>
              <a:rPr lang="en-US" dirty="0" smtClean="0"/>
              <a:t>et al (2015)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691418" y="5177997"/>
            <a:ext cx="2782387" cy="1680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~100 clusters followed up </a:t>
            </a:r>
            <a:br>
              <a:rPr lang="en-US" dirty="0" smtClean="0"/>
            </a:br>
            <a:r>
              <a:rPr lang="en-US" dirty="0" smtClean="0"/>
              <a:t>w/ Chandra</a:t>
            </a:r>
          </a:p>
          <a:p>
            <a:r>
              <a:rPr lang="en-US" dirty="0" smtClean="0"/>
              <a:t>McD+17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201732" y="2948052"/>
            <a:ext cx="258295" cy="37071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298495" y="4151853"/>
            <a:ext cx="498400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80587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The SPT-Chandra Survey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9598" y="1156720"/>
            <a:ext cx="2552777" cy="1696179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pic>
        <p:nvPicPr>
          <p:cNvPr id="6" name="Content Placeholder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365" t="30766" r="35714" b="30573"/>
          <a:stretch/>
        </p:blipFill>
        <p:spPr>
          <a:xfrm>
            <a:off x="259598" y="3379606"/>
            <a:ext cx="1944747" cy="1696179"/>
          </a:xfrm>
          <a:prstGeom prst="rect">
            <a:avLst/>
          </a:prstGeom>
          <a:ln w="12700" cmpd="sng"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3856" y="2455206"/>
            <a:ext cx="4007316" cy="3434842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436" t="5982" r="5910" b="9843"/>
          <a:stretch/>
        </p:blipFill>
        <p:spPr>
          <a:xfrm>
            <a:off x="2872858" y="3391274"/>
            <a:ext cx="1696179" cy="1696179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12" name="Oval 11"/>
          <p:cNvSpPr/>
          <p:nvPr/>
        </p:nvSpPr>
        <p:spPr>
          <a:xfrm>
            <a:off x="907309" y="4172627"/>
            <a:ext cx="256962" cy="257010"/>
          </a:xfrm>
          <a:prstGeom prst="ellipse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 15"/>
          <p:cNvSpPr/>
          <p:nvPr/>
        </p:nvSpPr>
        <p:spPr>
          <a:xfrm rot="868594" flipV="1">
            <a:off x="3774369" y="2680501"/>
            <a:ext cx="999683" cy="716969"/>
          </a:xfrm>
          <a:custGeom>
            <a:avLst/>
            <a:gdLst>
              <a:gd name="connsiteX0" fmla="*/ 62224 w 999683"/>
              <a:gd name="connsiteY0" fmla="*/ 0 h 640293"/>
              <a:gd name="connsiteX1" fmla="*/ 31984 w 999683"/>
              <a:gd name="connsiteY1" fmla="*/ 559374 h 640293"/>
              <a:gd name="connsiteX2" fmla="*/ 455352 w 999683"/>
              <a:gd name="connsiteY2" fmla="*/ 619847 h 640293"/>
              <a:gd name="connsiteX3" fmla="*/ 999683 w 999683"/>
              <a:gd name="connsiteY3" fmla="*/ 393074 h 640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9683" h="640293">
                <a:moveTo>
                  <a:pt x="62224" y="0"/>
                </a:moveTo>
                <a:cubicBezTo>
                  <a:pt x="14343" y="228033"/>
                  <a:pt x="-33537" y="456066"/>
                  <a:pt x="31984" y="559374"/>
                </a:cubicBezTo>
                <a:cubicBezTo>
                  <a:pt x="97505" y="662682"/>
                  <a:pt x="294069" y="647564"/>
                  <a:pt x="455352" y="619847"/>
                </a:cubicBezTo>
                <a:cubicBezTo>
                  <a:pt x="616635" y="592130"/>
                  <a:pt x="999683" y="393074"/>
                  <a:pt x="999683" y="393074"/>
                </a:cubicBezTo>
              </a:path>
            </a:pathLst>
          </a:custGeom>
          <a:ln w="38100" cmpd="sng">
            <a:solidFill>
              <a:schemeClr val="accent2"/>
            </a:solidFill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2926854" y="1224176"/>
            <a:ext cx="3914003" cy="3257446"/>
          </a:xfrm>
        </p:spPr>
        <p:txBody>
          <a:bodyPr/>
          <a:lstStyle/>
          <a:p>
            <a:r>
              <a:rPr lang="en-US" dirty="0" smtClean="0"/>
              <a:t>2500 deg</a:t>
            </a:r>
            <a:r>
              <a:rPr lang="en-US" baseline="30000" dirty="0" smtClean="0"/>
              <a:t>2</a:t>
            </a:r>
            <a:r>
              <a:rPr lang="en-US" dirty="0" smtClean="0"/>
              <a:t> survey</a:t>
            </a:r>
            <a:br>
              <a:rPr lang="en-US" dirty="0" smtClean="0"/>
            </a:br>
            <a:r>
              <a:rPr lang="en-US" dirty="0" smtClean="0"/>
              <a:t>at 95, 150, 220 GHz</a:t>
            </a:r>
          </a:p>
          <a:p>
            <a:r>
              <a:rPr lang="en-US" dirty="0" smtClean="0"/>
              <a:t>~1</a:t>
            </a:r>
            <a:r>
              <a:rPr lang="en-US" dirty="0" smtClean="0">
                <a:latin typeface="+mj-lt"/>
              </a:rPr>
              <a:t>’</a:t>
            </a:r>
            <a:r>
              <a:rPr lang="en-US" dirty="0" smtClean="0"/>
              <a:t> beam</a:t>
            </a:r>
            <a:endParaRPr lang="en-US" dirty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45111" y="5147761"/>
            <a:ext cx="2782387" cy="1680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~500 clusters detected in SZ</a:t>
            </a:r>
          </a:p>
          <a:p>
            <a:r>
              <a:rPr lang="en-US" dirty="0" smtClean="0"/>
              <a:t>0 &lt; z &lt; 1.85</a:t>
            </a:r>
          </a:p>
          <a:p>
            <a:r>
              <a:rPr lang="en-US" dirty="0" err="1" smtClean="0"/>
              <a:t>Bleem</a:t>
            </a:r>
            <a:r>
              <a:rPr lang="en-US" dirty="0"/>
              <a:t> </a:t>
            </a:r>
            <a:r>
              <a:rPr lang="en-US" dirty="0" smtClean="0"/>
              <a:t>et al (2015)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2691418" y="5177997"/>
            <a:ext cx="2782387" cy="16800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01168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19456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~100 clusters followed up </a:t>
            </a:r>
            <a:br>
              <a:rPr lang="en-US" dirty="0" smtClean="0"/>
            </a:br>
            <a:r>
              <a:rPr lang="en-US" dirty="0" smtClean="0"/>
              <a:t>w/ Chandra</a:t>
            </a:r>
          </a:p>
          <a:p>
            <a:r>
              <a:rPr lang="en-US" dirty="0" smtClean="0"/>
              <a:t>McD+17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1201732" y="2948052"/>
            <a:ext cx="258295" cy="370716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2298495" y="4151853"/>
            <a:ext cx="498400" cy="0"/>
          </a:xfrm>
          <a:prstGeom prst="straightConnector1">
            <a:avLst/>
          </a:prstGeom>
          <a:ln w="38100" cmpd="sng"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554013" y="5975690"/>
            <a:ext cx="2657601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“SPT-Chandra” Survey</a:t>
            </a:r>
            <a:br>
              <a:rPr lang="en-US" dirty="0" smtClean="0"/>
            </a:br>
            <a:endParaRPr lang="en-US" sz="300" dirty="0" smtClean="0"/>
          </a:p>
          <a:p>
            <a:r>
              <a:rPr lang="en-US" sz="1600" i="1" dirty="0" smtClean="0">
                <a:latin typeface="+mj-lt"/>
              </a:rPr>
              <a:t>     (McD+13,14,16,17)</a:t>
            </a:r>
            <a:endParaRPr lang="en-US" sz="16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0766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/>
          <p:cNvSpPr/>
          <p:nvPr/>
        </p:nvSpPr>
        <p:spPr>
          <a:xfrm>
            <a:off x="211674" y="174330"/>
            <a:ext cx="8778240" cy="90900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" y="98124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Results</a:t>
            </a:r>
            <a:endParaRPr lang="en-US" sz="3200" b="1" i="1" u="sng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22" r="607"/>
          <a:stretch/>
        </p:blipFill>
        <p:spPr>
          <a:xfrm>
            <a:off x="1054409" y="3834521"/>
            <a:ext cx="3562269" cy="2847755"/>
          </a:xfrm>
          <a:prstGeom prst="rect">
            <a:avLst/>
          </a:prstGeom>
          <a:solidFill>
            <a:schemeClr val="tx1"/>
          </a:solidFill>
          <a:ln w="19050" cmpd="sng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72" r="9783"/>
          <a:stretch/>
        </p:blipFill>
        <p:spPr>
          <a:xfrm>
            <a:off x="1054409" y="956334"/>
            <a:ext cx="3562269" cy="2847755"/>
          </a:xfrm>
          <a:prstGeom prst="rect">
            <a:avLst/>
          </a:prstGeom>
          <a:ln w="19050" cmpd="sng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1054410" y="986766"/>
            <a:ext cx="356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Cooling Evolution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12801" y="3823813"/>
            <a:ext cx="34625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FFFF"/>
                </a:solidFill>
              </a:rPr>
              <a:t>Metallicity</a:t>
            </a:r>
            <a:r>
              <a:rPr lang="en-US" sz="2400" b="1" dirty="0" smtClean="0">
                <a:solidFill>
                  <a:srgbClr val="FFFFFF"/>
                </a:solidFill>
              </a:rPr>
              <a:t> Evolution</a:t>
            </a:r>
            <a:endParaRPr lang="en-US" sz="2400" b="1" dirty="0">
              <a:solidFill>
                <a:srgbClr val="FFFFFF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656484" y="986766"/>
            <a:ext cx="3555578" cy="2847755"/>
            <a:chOff x="1469236" y="2849824"/>
            <a:chExt cx="3555578" cy="284775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69236" y="2849824"/>
              <a:ext cx="3555578" cy="284775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522894" y="2849824"/>
              <a:ext cx="346254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>
                  <a:solidFill>
                    <a:srgbClr val="FFFFFF"/>
                  </a:solidFill>
                </a:rPr>
                <a:t>Morphological Evolution</a:t>
              </a:r>
              <a:endParaRPr lang="en-US" sz="2400" b="1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185" r="8905"/>
          <a:stretch/>
        </p:blipFill>
        <p:spPr>
          <a:xfrm>
            <a:off x="4635048" y="3834521"/>
            <a:ext cx="3577014" cy="2847755"/>
          </a:xfrm>
          <a:prstGeom prst="rect">
            <a:avLst/>
          </a:prstGeom>
          <a:solidFill>
            <a:schemeClr val="tx1"/>
          </a:solidFill>
          <a:ln w="19050" cmpd="sng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5" name="TextBox 24"/>
          <p:cNvSpPr txBox="1"/>
          <p:nvPr/>
        </p:nvSpPr>
        <p:spPr>
          <a:xfrm>
            <a:off x="4648340" y="3856948"/>
            <a:ext cx="3562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FF"/>
                </a:solidFill>
              </a:rPr>
              <a:t>BCG Growth/Evolution</a:t>
            </a:r>
            <a:endParaRPr lang="en-US" sz="2400" b="1" dirty="0">
              <a:solidFill>
                <a:srgbClr val="FFFFFF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62235" y="965396"/>
            <a:ext cx="3577015" cy="2847755"/>
          </a:xfrm>
          <a:prstGeom prst="rect">
            <a:avLst/>
          </a:prstGeom>
          <a:noFill/>
          <a:ln w="57150" cmpd="sng">
            <a:solidFill>
              <a:srgbClr val="EBDE1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569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8359" y="1264694"/>
            <a:ext cx="4772972" cy="4409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Evolution of ICM Density Profiles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16300"/>
            <a:ext cx="0" cy="12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416300"/>
            <a:ext cx="0" cy="12700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75490" y="1209896"/>
            <a:ext cx="4527337" cy="3465520"/>
          </a:xfrm>
        </p:spPr>
        <p:txBody>
          <a:bodyPr>
            <a:normAutofit/>
          </a:bodyPr>
          <a:lstStyle/>
          <a:p>
            <a:r>
              <a:rPr lang="en-US" dirty="0" smtClean="0"/>
              <a:t>Consider redshift dependence of density at fixed radius</a:t>
            </a:r>
          </a:p>
          <a:p>
            <a:endParaRPr lang="en-US" sz="1600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7284499" y="1409630"/>
            <a:ext cx="158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~100 clusters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018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8359" y="1264694"/>
            <a:ext cx="4772972" cy="44098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Evolution of ICM Density Profiles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416300"/>
            <a:ext cx="0" cy="12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416300"/>
            <a:ext cx="0" cy="12700"/>
          </a:xfrm>
          <a:prstGeom prst="rect">
            <a:avLst/>
          </a:prstGeom>
        </p:spPr>
      </p:pic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175490" y="1209896"/>
            <a:ext cx="4527337" cy="3465520"/>
          </a:xfrm>
        </p:spPr>
        <p:txBody>
          <a:bodyPr>
            <a:normAutofit/>
          </a:bodyPr>
          <a:lstStyle/>
          <a:p>
            <a:r>
              <a:rPr lang="en-US" dirty="0" smtClean="0"/>
              <a:t>Consider redshift dependence of density at fixed radius</a:t>
            </a:r>
          </a:p>
          <a:p>
            <a:endParaRPr lang="en-US" sz="1600" dirty="0" smtClean="0"/>
          </a:p>
        </p:txBody>
      </p:sp>
      <p:sp>
        <p:nvSpPr>
          <p:cNvPr id="3" name="Rectangle 2"/>
          <p:cNvSpPr/>
          <p:nvPr/>
        </p:nvSpPr>
        <p:spPr>
          <a:xfrm>
            <a:off x="5609902" y="1521286"/>
            <a:ext cx="404694" cy="1130497"/>
          </a:xfrm>
          <a:prstGeom prst="rect">
            <a:avLst/>
          </a:prstGeom>
          <a:solidFill>
            <a:srgbClr val="3366FF">
              <a:alpha val="50000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9" name="Group 38"/>
          <p:cNvGrpSpPr/>
          <p:nvPr/>
        </p:nvGrpSpPr>
        <p:grpSpPr>
          <a:xfrm>
            <a:off x="641931" y="2337056"/>
            <a:ext cx="2182901" cy="1810017"/>
            <a:chOff x="641931" y="2337056"/>
            <a:chExt cx="2182901" cy="1810017"/>
          </a:xfrm>
        </p:grpSpPr>
        <p:cxnSp>
          <p:nvCxnSpPr>
            <p:cNvPr id="5" name="Straight Connector 4"/>
            <p:cNvCxnSpPr/>
            <p:nvPr/>
          </p:nvCxnSpPr>
          <p:spPr>
            <a:xfrm flipH="1">
              <a:off x="1108370" y="2337056"/>
              <a:ext cx="1" cy="1423589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108370" y="3760645"/>
              <a:ext cx="1716462" cy="0"/>
            </a:xfrm>
            <a:prstGeom prst="line">
              <a:avLst/>
            </a:prstGeom>
            <a:ln w="19050" cmpd="sng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641931" y="2727842"/>
              <a:ext cx="42545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r>
                <a:rPr lang="en-US" baseline="-25000" dirty="0" smtClean="0"/>
                <a:t>e</a:t>
              </a:r>
              <a:endParaRPr lang="en-US" baseline="-250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771179" y="3777741"/>
              <a:ext cx="5769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E(z)</a:t>
              </a:r>
              <a:endParaRPr lang="en-US" baseline="-25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93183" y="2944875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45583" y="3097275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797983" y="3249675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950383" y="2940521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796868" y="2963937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274923" y="3148603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93793" y="3046968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500292" y="2988478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284369" y="2591232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645583" y="2727943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68894" y="2963937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122523" y="3272248"/>
              <a:ext cx="32454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+</a:t>
              </a:r>
              <a:endParaRPr lang="en-US" dirty="0"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1168894" y="2963937"/>
              <a:ext cx="1655938" cy="452363"/>
            </a:xfrm>
            <a:prstGeom prst="line">
              <a:avLst/>
            </a:prstGeom>
            <a:ln w="19050" cmpd="sng"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aphicFrame>
        <p:nvGraphicFramePr>
          <p:cNvPr id="40" name="Object 3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109686"/>
              </p:ext>
            </p:extLst>
          </p:nvPr>
        </p:nvGraphicFramePr>
        <p:xfrm>
          <a:off x="2348080" y="2149548"/>
          <a:ext cx="145415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9" name="Equation" r:id="rId6" imgW="673100" imgH="241300" progId="Equation.3">
                  <p:embed/>
                </p:oleObj>
              </mc:Choice>
              <mc:Fallback>
                <p:oleObj name="Equation" r:id="rId6" imgW="673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48080" y="2149548"/>
                        <a:ext cx="1454150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42"/>
          <p:cNvSpPr txBox="1"/>
          <p:nvPr/>
        </p:nvSpPr>
        <p:spPr>
          <a:xfrm>
            <a:off x="7284499" y="1409630"/>
            <a:ext cx="15849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~100 clusters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060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Apothecary">
      <a:majorFont>
        <a:latin typeface="Book Antiqua"/>
        <a:ea typeface=""/>
        <a:cs typeface=""/>
        <a:font script="Jpan" typeface="ＭＳ Ｐ明朝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Apothecary.thmx</Template>
  <TotalTime>87764</TotalTime>
  <Words>1436</Words>
  <Application>Microsoft Macintosh PowerPoint</Application>
  <PresentationFormat>On-screen Show (4:3)</PresentationFormat>
  <Paragraphs>362</Paragraphs>
  <Slides>37</Slides>
  <Notes>10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9" baseType="lpstr">
      <vt:lpstr>Apothecary</vt:lpstr>
      <vt:lpstr>Equation</vt:lpstr>
      <vt:lpstr>   The evolution of Massive Galaxy Clusters  Over the Past  10 Billion Years       Galaxy Clusters 2017 Santander, Spain – July 5, 2017</vt:lpstr>
      <vt:lpstr>Timing of Major Milestones Remain Uncertain</vt:lpstr>
      <vt:lpstr>The SPT-Chandra Survey</vt:lpstr>
      <vt:lpstr>The SPT-Chandra Survey</vt:lpstr>
      <vt:lpstr>The SPT-Chandra Survey</vt:lpstr>
      <vt:lpstr>The SPT-Chandra Survey</vt:lpstr>
      <vt:lpstr>PowerPoint Presentation</vt:lpstr>
      <vt:lpstr>Evolution of ICM Density Profiles</vt:lpstr>
      <vt:lpstr>Evolution of ICM Density Profiles</vt:lpstr>
      <vt:lpstr>Evolution of ICM Density Profiles</vt:lpstr>
      <vt:lpstr>Deviations from Self Similarity</vt:lpstr>
      <vt:lpstr>Cool Core (Non-)Evolution</vt:lpstr>
      <vt:lpstr>Cool Core (Non-)Evolution</vt:lpstr>
      <vt:lpstr>Cool Core Formation</vt:lpstr>
      <vt:lpstr>PowerPoint Presentation</vt:lpstr>
      <vt:lpstr>What Should Clusters Look Like @ z&gt;1?</vt:lpstr>
      <vt:lpstr>The Evolution of the “Disturbed Fraction”</vt:lpstr>
      <vt:lpstr>The Evolution of the “Disturbed Fraction”</vt:lpstr>
      <vt:lpstr>What Should Clusters Look Like @ z&gt;1?</vt:lpstr>
      <vt:lpstr>What Should Clusters Look Like @ z&gt;1?</vt:lpstr>
      <vt:lpstr>What Should Clusters Look Like @ z&gt;1?</vt:lpstr>
      <vt:lpstr>What Should Clusters Look Like @ z&gt;1?</vt:lpstr>
      <vt:lpstr>No Major Evolution in Morphology</vt:lpstr>
      <vt:lpstr>PowerPoint Presentation</vt:lpstr>
      <vt:lpstr>ICM Metallicity at z ~ 0</vt:lpstr>
      <vt:lpstr>ICM Metal Evolution</vt:lpstr>
      <vt:lpstr>ICM Metal Evolution</vt:lpstr>
      <vt:lpstr>PowerPoint Presentation</vt:lpstr>
      <vt:lpstr>Star Formation in BCGs</vt:lpstr>
      <vt:lpstr>Star Formation in BCGs</vt:lpstr>
      <vt:lpstr>Timing of Major Milestones Becoming Clear</vt:lpstr>
      <vt:lpstr>Also…</vt:lpstr>
      <vt:lpstr>Looking Forward</vt:lpstr>
      <vt:lpstr>Looking Forward (X-ray)</vt:lpstr>
      <vt:lpstr>Looking Forward (X-ray)</vt:lpstr>
      <vt:lpstr>Looking Forward (X-ray)</vt:lpstr>
      <vt:lpstr>Take-Home Points</vt:lpstr>
    </vt:vector>
  </TitlesOfParts>
  <Company>MIT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 McDonald</dc:creator>
  <cp:lastModifiedBy>Miccael</cp:lastModifiedBy>
  <cp:revision>597</cp:revision>
  <cp:lastPrinted>2016-01-16T15:34:55Z</cp:lastPrinted>
  <dcterms:created xsi:type="dcterms:W3CDTF">2014-02-06T18:23:48Z</dcterms:created>
  <dcterms:modified xsi:type="dcterms:W3CDTF">2017-07-05T14:35:28Z</dcterms:modified>
</cp:coreProperties>
</file>